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86" r:id="rId3"/>
    <p:sldId id="294" r:id="rId4"/>
    <p:sldId id="289" r:id="rId5"/>
    <p:sldId id="293" r:id="rId6"/>
    <p:sldId id="295" r:id="rId7"/>
    <p:sldId id="396" r:id="rId8"/>
    <p:sldId id="386" r:id="rId9"/>
    <p:sldId id="387" r:id="rId10"/>
    <p:sldId id="388" r:id="rId11"/>
    <p:sldId id="287" r:id="rId12"/>
    <p:sldId id="292" r:id="rId13"/>
    <p:sldId id="288" r:id="rId14"/>
    <p:sldId id="296" r:id="rId15"/>
    <p:sldId id="297" r:id="rId16"/>
    <p:sldId id="390" r:id="rId17"/>
    <p:sldId id="391" r:id="rId18"/>
    <p:sldId id="399" r:id="rId19"/>
    <p:sldId id="299" r:id="rId20"/>
    <p:sldId id="392" r:id="rId21"/>
    <p:sldId id="393" r:id="rId22"/>
    <p:sldId id="394" r:id="rId23"/>
    <p:sldId id="400" r:id="rId24"/>
    <p:sldId id="401" r:id="rId25"/>
    <p:sldId id="395" r:id="rId26"/>
    <p:sldId id="403" r:id="rId27"/>
    <p:sldId id="404" r:id="rId28"/>
    <p:sldId id="405" r:id="rId29"/>
    <p:sldId id="406" r:id="rId30"/>
    <p:sldId id="409" r:id="rId31"/>
    <p:sldId id="411" r:id="rId32"/>
    <p:sldId id="412" r:id="rId33"/>
    <p:sldId id="413" r:id="rId34"/>
    <p:sldId id="414" r:id="rId35"/>
    <p:sldId id="415" r:id="rId36"/>
    <p:sldId id="416" r:id="rId37"/>
    <p:sldId id="417" r:id="rId38"/>
    <p:sldId id="420" r:id="rId39"/>
    <p:sldId id="422" r:id="rId40"/>
    <p:sldId id="423" r:id="rId41"/>
    <p:sldId id="428" r:id="rId42"/>
    <p:sldId id="424" r:id="rId43"/>
    <p:sldId id="429" r:id="rId44"/>
    <p:sldId id="430" r:id="rId45"/>
    <p:sldId id="431" r:id="rId46"/>
    <p:sldId id="432" r:id="rId47"/>
    <p:sldId id="437" r:id="rId48"/>
    <p:sldId id="438" r:id="rId49"/>
    <p:sldId id="441" r:id="rId50"/>
    <p:sldId id="439" r:id="rId51"/>
    <p:sldId id="440" r:id="rId52"/>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A963C4"/>
    <a:srgbClr val="7D3A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5FD947F-2DA8-41FC-813F-65A735AF8882}" type="datetimeFigureOut">
              <a:rPr lang="es-MX" smtClean="0"/>
              <a:t>05/09/2025</a:t>
            </a:fld>
            <a:endParaRPr lang="es-MX"/>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4E1D961-687E-4239-9758-F39E147D9FC0}" type="slidenum">
              <a:rPr lang="es-MX" smtClean="0"/>
              <a:t>‹Nº›</a:t>
            </a:fld>
            <a:endParaRPr lang="es-MX"/>
          </a:p>
        </p:txBody>
      </p:sp>
    </p:spTree>
    <p:extLst>
      <p:ext uri="{BB962C8B-B14F-4D97-AF65-F5344CB8AC3E}">
        <p14:creationId xmlns:p14="http://schemas.microsoft.com/office/powerpoint/2010/main" val="3753962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166AB-F861-40D9-8867-39C212EA0E4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EF82754-13C1-49B1-B450-A01E092281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853C7F9-2553-47F3-82D6-73B491109F70}"/>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5" name="Marcador de pie de página 4">
            <a:extLst>
              <a:ext uri="{FF2B5EF4-FFF2-40B4-BE49-F238E27FC236}">
                <a16:creationId xmlns:a16="http://schemas.microsoft.com/office/drawing/2014/main" id="{087ACE1E-234A-4518-B1F5-1C2F24BC207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12D5DAC-63CB-4945-8740-35F2ADFFF71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67273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BAB03A-9401-4AA1-ABFB-BBEDC178246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065CD77-1756-48BC-B7F3-450ADDC8256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FD58C75-1A90-45FC-B38D-7B2AAAF1329F}"/>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5" name="Marcador de pie de página 4">
            <a:extLst>
              <a:ext uri="{FF2B5EF4-FFF2-40B4-BE49-F238E27FC236}">
                <a16:creationId xmlns:a16="http://schemas.microsoft.com/office/drawing/2014/main" id="{4B94C74E-FC7D-438E-97CA-2C11AF8BA0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8385641-E92D-4340-A673-CF82ECD59C0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82296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7E61183-FEA1-4A5E-83AE-A497E4AB5A2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CA07D85-17E7-4A34-8126-6D18BE6CA2BF}"/>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7B38BF4-CC1C-4E1A-A367-EDBC538540AD}"/>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5" name="Marcador de pie de página 4">
            <a:extLst>
              <a:ext uri="{FF2B5EF4-FFF2-40B4-BE49-F238E27FC236}">
                <a16:creationId xmlns:a16="http://schemas.microsoft.com/office/drawing/2014/main" id="{DD858B84-C48E-4E59-B82D-C194E65B364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EC456B9-14A7-4380-8F59-3149A070BDC4}"/>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93736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951AC8-5DFA-48F2-808B-E46F6FB864F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F736EDB-A7D1-46A6-8E85-528C2C42E4DA}"/>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034E026-F7BD-484A-BEB3-3749F695E617}"/>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5" name="Marcador de pie de página 4">
            <a:extLst>
              <a:ext uri="{FF2B5EF4-FFF2-40B4-BE49-F238E27FC236}">
                <a16:creationId xmlns:a16="http://schemas.microsoft.com/office/drawing/2014/main" id="{416D967D-AC5E-43CD-8D40-F48AD29A0B2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606819-C6E1-4AF1-9A8D-7475D21395E0}"/>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2709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EC90E-E51E-4C4A-B60C-8AD22979A0C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E3C4BCE-31FE-4AF0-A9EB-201C73FB4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00F37C48-9605-4570-AC89-E32DE2A481DE}"/>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5" name="Marcador de pie de página 4">
            <a:extLst>
              <a:ext uri="{FF2B5EF4-FFF2-40B4-BE49-F238E27FC236}">
                <a16:creationId xmlns:a16="http://schemas.microsoft.com/office/drawing/2014/main" id="{B08C92B4-5264-48A9-A2EE-9D832193C35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33869D6-6182-4401-8F19-BA7D3CCFEC89}"/>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457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083583-C021-43D4-BC7A-E35A945295F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782F3BC-74FE-4150-9AF6-F3FE36374A60}"/>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AB310C3E-9095-4BE7-B681-8697A5DFC9EB}"/>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9C07C88-E029-430C-9D73-957D43D21E64}"/>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6" name="Marcador de pie de página 5">
            <a:extLst>
              <a:ext uri="{FF2B5EF4-FFF2-40B4-BE49-F238E27FC236}">
                <a16:creationId xmlns:a16="http://schemas.microsoft.com/office/drawing/2014/main" id="{C6571F93-654F-4054-8593-8ED22848330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321810E-E006-4B3F-AD12-62C30CD5E638}"/>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74842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294DBB-2B8B-4932-BA6C-08A73625F1B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23AC41E-36AB-4AFB-AADA-1EA3CA48F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BBA2B9A7-4DE5-43D8-851B-7DFA002DE916}"/>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321FF29-B335-4483-B014-C2F0E1761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4956002-62DB-42AB-B53B-5ADEBF7F7A2D}"/>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625B30A-08FD-44AD-AC4A-9EA7C34ED2E9}"/>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8" name="Marcador de pie de página 7">
            <a:extLst>
              <a:ext uri="{FF2B5EF4-FFF2-40B4-BE49-F238E27FC236}">
                <a16:creationId xmlns:a16="http://schemas.microsoft.com/office/drawing/2014/main" id="{52781037-B360-4BDB-94BB-38C808EB630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BEE2EBE-35C9-402C-9187-93F8B157DE91}"/>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49158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661C7B-C348-408D-956C-D99E38597F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AF4220F-C9B0-4215-8130-C5E682D49BD7}"/>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4" name="Marcador de pie de página 3">
            <a:extLst>
              <a:ext uri="{FF2B5EF4-FFF2-40B4-BE49-F238E27FC236}">
                <a16:creationId xmlns:a16="http://schemas.microsoft.com/office/drawing/2014/main" id="{8A6AF379-5225-416D-970C-66E2630D2C8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9BFF564-74BC-4B90-AFFD-523B18D1C6A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7355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2A0FCC-B097-4B7F-8519-96CA70356379}"/>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3" name="Marcador de pie de página 2">
            <a:extLst>
              <a:ext uri="{FF2B5EF4-FFF2-40B4-BE49-F238E27FC236}">
                <a16:creationId xmlns:a16="http://schemas.microsoft.com/office/drawing/2014/main" id="{EB25A664-6D94-4777-9C13-8DF6F909438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2587C9D-FB27-45F8-B0AB-07AF140495E3}"/>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28065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B889A4-B28D-455C-8CBE-A0E5F4F5CA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B79137E-3716-4CF1-B637-72C052FF33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E5193F4-D10C-452E-A189-9286E3E8D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169A64E-297A-4827-90D4-9E6E298EA23E}"/>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6" name="Marcador de pie de página 5">
            <a:extLst>
              <a:ext uri="{FF2B5EF4-FFF2-40B4-BE49-F238E27FC236}">
                <a16:creationId xmlns:a16="http://schemas.microsoft.com/office/drawing/2014/main" id="{1796AAE0-73AA-4173-B4B6-745FC6A0DD9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8F491C4-5A9F-4846-B472-C0B807BC2E3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3485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DFBB1F-DE1A-4ECF-B4A5-960DBF0435E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AF774BB-FEB6-4277-B9DA-44FF8A884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3AC28062-CF64-4319-90A3-5BB0AD8C3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E33BF58-46F3-4AB4-83DB-13665BF1641A}"/>
              </a:ext>
            </a:extLst>
          </p:cNvPr>
          <p:cNvSpPr>
            <a:spLocks noGrp="1"/>
          </p:cNvSpPr>
          <p:nvPr>
            <p:ph type="dt" sz="half" idx="10"/>
          </p:nvPr>
        </p:nvSpPr>
        <p:spPr/>
        <p:txBody>
          <a:bodyPr/>
          <a:lstStyle/>
          <a:p>
            <a:fld id="{CE39A5E4-0D38-4A4B-81F4-6D08976F73A5}" type="datetimeFigureOut">
              <a:rPr lang="es-MX" smtClean="0"/>
              <a:t>05/09/2025</a:t>
            </a:fld>
            <a:endParaRPr lang="es-MX"/>
          </a:p>
        </p:txBody>
      </p:sp>
      <p:sp>
        <p:nvSpPr>
          <p:cNvPr id="6" name="Marcador de pie de página 5">
            <a:extLst>
              <a:ext uri="{FF2B5EF4-FFF2-40B4-BE49-F238E27FC236}">
                <a16:creationId xmlns:a16="http://schemas.microsoft.com/office/drawing/2014/main" id="{7E18ABF2-5276-43A1-B5A7-2CA38223177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9A61284-311C-4CFA-8FD6-5D7CB2AC3AD5}"/>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54921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E8ECEB8-3FE3-416C-BD06-1AE38A7B5F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E393B8F-4B19-4647-B95B-62B7A29CB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D2FED3-47ED-48C8-BFDC-22A4CB1DC4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9A5E4-0D38-4A4B-81F4-6D08976F73A5}" type="datetimeFigureOut">
              <a:rPr lang="es-MX" smtClean="0"/>
              <a:t>05/09/2025</a:t>
            </a:fld>
            <a:endParaRPr lang="es-MX"/>
          </a:p>
        </p:txBody>
      </p:sp>
      <p:sp>
        <p:nvSpPr>
          <p:cNvPr id="5" name="Marcador de pie de página 4">
            <a:extLst>
              <a:ext uri="{FF2B5EF4-FFF2-40B4-BE49-F238E27FC236}">
                <a16:creationId xmlns:a16="http://schemas.microsoft.com/office/drawing/2014/main" id="{04FBC074-B260-4646-84FC-8A31BEF36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078E8B8-B072-4F0A-9EF1-7223A09047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A67D1-D7EB-41C1-A52B-EC507544C92D}" type="slidenum">
              <a:rPr lang="es-MX" smtClean="0"/>
              <a:t>‹Nº›</a:t>
            </a:fld>
            <a:endParaRPr lang="es-MX"/>
          </a:p>
        </p:txBody>
      </p:sp>
    </p:spTree>
    <p:extLst>
      <p:ext uri="{BB962C8B-B14F-4D97-AF65-F5344CB8AC3E}">
        <p14:creationId xmlns:p14="http://schemas.microsoft.com/office/powerpoint/2010/main" val="2411330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8300091-5C2B-4E06-B221-44C35FFD0B3B}"/>
              </a:ext>
            </a:extLst>
          </p:cNvPr>
          <p:cNvSpPr txBox="1"/>
          <p:nvPr/>
        </p:nvSpPr>
        <p:spPr>
          <a:xfrm>
            <a:off x="874751" y="4114799"/>
            <a:ext cx="5837274" cy="646331"/>
          </a:xfrm>
          <a:prstGeom prst="rect">
            <a:avLst/>
          </a:prstGeom>
          <a:noFill/>
        </p:spPr>
        <p:txBody>
          <a:bodyPr wrap="square" rtlCol="0">
            <a:spAutoFit/>
          </a:bodyPr>
          <a:lstStyle/>
          <a:p>
            <a:pPr algn="ctr"/>
            <a:r>
              <a:rPr lang="es-MX" sz="3600" dirty="0">
                <a:solidFill>
                  <a:schemeClr val="bg1"/>
                </a:solidFill>
                <a:latin typeface="Gotham Bold" panose="02000803030000020004" pitchFamily="2" charset="0"/>
              </a:rPr>
              <a:t>ACTIVIDADES </a:t>
            </a:r>
          </a:p>
        </p:txBody>
      </p:sp>
      <p:sp>
        <p:nvSpPr>
          <p:cNvPr id="5" name="CuadroTexto 4">
            <a:extLst>
              <a:ext uri="{FF2B5EF4-FFF2-40B4-BE49-F238E27FC236}">
                <a16:creationId xmlns:a16="http://schemas.microsoft.com/office/drawing/2014/main" id="{95F5B0B7-C590-42B9-BEEA-E08C1229EA57}"/>
              </a:ext>
            </a:extLst>
          </p:cNvPr>
          <p:cNvSpPr txBox="1"/>
          <p:nvPr/>
        </p:nvSpPr>
        <p:spPr>
          <a:xfrm>
            <a:off x="874751" y="4454861"/>
            <a:ext cx="5837274" cy="1938992"/>
          </a:xfrm>
          <a:prstGeom prst="rect">
            <a:avLst/>
          </a:prstGeom>
          <a:noFill/>
        </p:spPr>
        <p:txBody>
          <a:bodyPr wrap="square" rtlCol="0">
            <a:spAutoFit/>
          </a:bodyPr>
          <a:lstStyle/>
          <a:p>
            <a:pPr algn="ctr"/>
            <a:r>
              <a:rPr lang="es-MX" sz="6000">
                <a:solidFill>
                  <a:schemeClr val="bg1"/>
                </a:solidFill>
                <a:latin typeface="Gotham Bold" panose="02000803030000020004" pitchFamily="2" charset="0"/>
              </a:rPr>
              <a:t>CONSEJERO PRESIDENTE</a:t>
            </a:r>
            <a:endParaRPr lang="es-MX" sz="6000" dirty="0">
              <a:solidFill>
                <a:schemeClr val="bg1"/>
              </a:solidFill>
              <a:latin typeface="Gotham Bold" panose="02000803030000020004" pitchFamily="2" charset="0"/>
            </a:endParaRPr>
          </a:p>
        </p:txBody>
      </p:sp>
      <p:cxnSp>
        <p:nvCxnSpPr>
          <p:cNvPr id="9" name="Conector recto 8">
            <a:extLst>
              <a:ext uri="{FF2B5EF4-FFF2-40B4-BE49-F238E27FC236}">
                <a16:creationId xmlns:a16="http://schemas.microsoft.com/office/drawing/2014/main" id="{8F547564-0686-4708-8F3A-8F26CD633D46}"/>
              </a:ext>
            </a:extLst>
          </p:cNvPr>
          <p:cNvCxnSpPr>
            <a:cxnSpLocks/>
          </p:cNvCxnSpPr>
          <p:nvPr/>
        </p:nvCxnSpPr>
        <p:spPr>
          <a:xfrm>
            <a:off x="607219"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39E8B66-4BB0-4149-A07D-542E25672D7C}"/>
              </a:ext>
            </a:extLst>
          </p:cNvPr>
          <p:cNvCxnSpPr>
            <a:cxnSpLocks/>
          </p:cNvCxnSpPr>
          <p:nvPr/>
        </p:nvCxnSpPr>
        <p:spPr>
          <a:xfrm>
            <a:off x="607219" y="6087583"/>
            <a:ext cx="118641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30501009-19E2-451C-95DD-A108FABF8A48}"/>
              </a:ext>
            </a:extLst>
          </p:cNvPr>
          <p:cNvCxnSpPr>
            <a:cxnSpLocks/>
          </p:cNvCxnSpPr>
          <p:nvPr/>
        </p:nvCxnSpPr>
        <p:spPr>
          <a:xfrm>
            <a:off x="635793" y="4114800"/>
            <a:ext cx="0" cy="197278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DEEBC596-7DE8-45B8-8CB6-044A7506BB3B}"/>
              </a:ext>
            </a:extLst>
          </p:cNvPr>
          <p:cNvCxnSpPr>
            <a:cxnSpLocks/>
          </p:cNvCxnSpPr>
          <p:nvPr/>
        </p:nvCxnSpPr>
        <p:spPr>
          <a:xfrm flipH="1">
            <a:off x="4049712"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F04F1FD1-075D-47C3-A651-A7C54645B7C5}"/>
              </a:ext>
            </a:extLst>
          </p:cNvPr>
          <p:cNvCxnSpPr>
            <a:cxnSpLocks/>
          </p:cNvCxnSpPr>
          <p:nvPr/>
        </p:nvCxnSpPr>
        <p:spPr>
          <a:xfrm flipH="1">
            <a:off x="5802923" y="6087583"/>
            <a:ext cx="112572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FAACCD7C-CCCF-4D76-B8D5-AB7589238874}"/>
              </a:ext>
            </a:extLst>
          </p:cNvPr>
          <p:cNvCxnSpPr>
            <a:cxnSpLocks/>
          </p:cNvCxnSpPr>
          <p:nvPr/>
        </p:nvCxnSpPr>
        <p:spPr>
          <a:xfrm>
            <a:off x="6900861"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Imagen 16">
            <a:extLst>
              <a:ext uri="{FF2B5EF4-FFF2-40B4-BE49-F238E27FC236}">
                <a16:creationId xmlns:a16="http://schemas.microsoft.com/office/drawing/2014/main" id="{C202DBCA-A62C-4A21-AAB1-2C189512A5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9047" y="552793"/>
            <a:ext cx="3457989" cy="1188084"/>
          </a:xfrm>
          <a:prstGeom prst="rect">
            <a:avLst/>
          </a:prstGeom>
        </p:spPr>
      </p:pic>
    </p:spTree>
    <p:extLst>
      <p:ext uri="{BB962C8B-B14F-4D97-AF65-F5344CB8AC3E}">
        <p14:creationId xmlns:p14="http://schemas.microsoft.com/office/powerpoint/2010/main" val="3715851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3794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plan de Trabajo Conjunto para la Promoción de la Participación Ciudadana en la Elección del Poder Judicial de la entidad.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Vocal Ejecutivo INE Local</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El instituto Electoral de Coahuila y la Junta Local del INE Coahuila firmaron el Plan de Trabajo </a:t>
                      </a:r>
                      <a:b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b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Conjunto para la Promoción de la Participación Ciudadana en la elección del Poder Judicial de la entidad.</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82193688"/>
                  </a:ext>
                </a:extLst>
              </a:tr>
              <a:tr h="76693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3er Conversatorio Reforma Electoral el Desafío de los Institutos Electorales Locales.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Participó como dialogante en el 3er conversatorio Reforma Electoral el Desafío de los Institutos Electorales Locales.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7576694"/>
                  </a:ext>
                </a:extLst>
              </a:tr>
              <a:tr h="76339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 la Comisión Especial de Elecciones Judiciales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75731398"/>
                  </a:ext>
                </a:extLst>
              </a:tr>
              <a:tr h="6291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 </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795314439"/>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de Comités Judiciales Electorales Distritales.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Personal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Integrantes de los Comités Judiciales Electorales Distritales recibieron capacitación para el correcto desarrollo de sus funciones, previo a su instalación.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59160188"/>
                  </a:ext>
                </a:extLst>
              </a:tr>
            </a:tbl>
          </a:graphicData>
        </a:graphic>
      </p:graphicFrame>
      <p:grpSp>
        <p:nvGrpSpPr>
          <p:cNvPr id="5" name="Grupo 4">
            <a:extLst>
              <a:ext uri="{FF2B5EF4-FFF2-40B4-BE49-F238E27FC236}">
                <a16:creationId xmlns:a16="http://schemas.microsoft.com/office/drawing/2014/main" id="{DC0D21C4-5E67-DE52-142A-D0084686009A}"/>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B7CD4F66-6C01-A6F2-868C-000003A2C472}"/>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B6EB0A01-5F52-0417-4411-FB4A902B1A3B}"/>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98115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7926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72310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del Comité Judicial Electoral de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Electoral Distrital 08</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Óscar Daniel Rodríguez Fuentes y la Consejera Electoral Beatriz Eugenia Rodríguez Villanueva, asistieron a la Sesión de Instalación del Comité Judicial Electoral Distrital 08, con cabecera en el municipio de Saltillo.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12833988"/>
                  </a:ext>
                </a:extLst>
              </a:tr>
              <a:tr h="14764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del Comité Judicial Electoral de Parras.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Electoral Distrital 03</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Óscar Daniel Rodríguez Fuentes asistió a la Sesión de Instalación del Comité Judicial Electoral Distrital 03, con cabecera en el municipio de Parras.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61936998"/>
                  </a:ext>
                </a:extLst>
              </a:tr>
              <a:tr h="11744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de las Consejerías Electorales del IEC y Secretario Ejecutivo, donde se abordaron temas referentes a la Elección Judicial 2024-2025.</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00345164"/>
                  </a:ext>
                </a:extLst>
              </a:tr>
            </a:tbl>
          </a:graphicData>
        </a:graphic>
      </p:graphicFrame>
      <p:grpSp>
        <p:nvGrpSpPr>
          <p:cNvPr id="5" name="Grupo 4">
            <a:extLst>
              <a:ext uri="{FF2B5EF4-FFF2-40B4-BE49-F238E27FC236}">
                <a16:creationId xmlns:a16="http://schemas.microsoft.com/office/drawing/2014/main" id="{2BE543A9-023C-FE04-B1B1-CF5A96AE198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A65B9205-505C-5E72-7E3A-3B6B8FD6AE6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53D6ADCD-4984-D61B-6F74-645C5E091985}"/>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498494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3410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422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con motivo del Día del Ejército Mexicano.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Congreso del Estado de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Solemne con motivo del Día del Ejército, LXIII Legislatura del Congreso del Estado de Coahuila de Zaragoza.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99858301"/>
                  </a:ext>
                </a:extLst>
              </a:tr>
              <a:tr h="134223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en Materia de Redes Socio Digitales y Juventudes.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Organización de Fuerza Ciudadana A.C.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dio la bienvenida a la capacitación en material de redes socio-digitales y juventudes impartida por Gloria Alcocer Olmos, Directora Ejecutiva de la Organización de Fuerza Ciudadana, A. C.</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17021712"/>
                  </a:ext>
                </a:extLst>
              </a:tr>
              <a:tr h="14999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Informe anual de Labores de la Sala Regional Monterrey.</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Salón de Plenos SRM</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Integrantes del Consejo General del IEC asistieron al informe de actividades presentado por la Magistrada Claudia Valle </a:t>
                      </a:r>
                      <a:r>
                        <a:rPr lang="es-ES" sz="1200" u="none" strike="noStrike" dirty="0" err="1">
                          <a:effectLst/>
                          <a:latin typeface="Segoe UI" panose="020B0502040204020203" pitchFamily="34" charset="0"/>
                          <a:cs typeface="Segoe UI" panose="020B0502040204020203" pitchFamily="34" charset="0"/>
                        </a:rPr>
                        <a:t>Aguilasocho</a:t>
                      </a:r>
                      <a:r>
                        <a:rPr lang="es-ES" sz="1200" u="none" strike="noStrike" dirty="0">
                          <a:effectLst/>
                          <a:latin typeface="Segoe UI" panose="020B0502040204020203" pitchFamily="34" charset="0"/>
                          <a:cs typeface="Segoe UI" panose="020B0502040204020203" pitchFamily="34" charset="0"/>
                        </a:rPr>
                        <a:t>, Presidenta de la Sala Regional Monterrey del Tribunal Electoral del Poder Judicial de la Federación.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6444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a:t>
                      </a:r>
                      <a:r>
                        <a:rPr lang="es-MX" sz="1200" kern="1200" dirty="0">
                          <a:solidFill>
                            <a:schemeClr val="dk1"/>
                          </a:solidFill>
                          <a:effectLst/>
                          <a:latin typeface="Segoe UI" panose="020B0502040204020203" pitchFamily="34" charset="0"/>
                          <a:ea typeface="+mn-ea"/>
                          <a:cs typeface="Segoe UI" panose="020B0502040204020203" pitchFamily="34" charset="0"/>
                        </a:rPr>
                        <a:t>Comisión de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503020923"/>
                  </a:ext>
                </a:extLst>
              </a:tr>
            </a:tbl>
          </a:graphicData>
        </a:graphic>
      </p:graphicFrame>
      <p:grpSp>
        <p:nvGrpSpPr>
          <p:cNvPr id="5" name="Grupo 4">
            <a:extLst>
              <a:ext uri="{FF2B5EF4-FFF2-40B4-BE49-F238E27FC236}">
                <a16:creationId xmlns:a16="http://schemas.microsoft.com/office/drawing/2014/main" id="{427594C7-CB68-8BD6-85B8-FBB9C54AF65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F9DC81EB-6324-9A07-B72A-9272F23A4BC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556AE065-20BF-9864-3715-E310D7D4F4E8}"/>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333016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08910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815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50615114"/>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Consejerías Electorales del IEC y Secretario Ejecutivo, donde se abordaron temas referentes a la Elección Judicial Local.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de Quejas y Denuncias.</a:t>
                      </a:r>
                      <a:endPar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8814055"/>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Temporal de Archivos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Temporal de Archivos y Gestión Documental.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4158540"/>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98247693"/>
                  </a:ext>
                </a:extLst>
              </a:tr>
            </a:tbl>
          </a:graphicData>
        </a:graphic>
      </p:graphicFrame>
      <p:grpSp>
        <p:nvGrpSpPr>
          <p:cNvPr id="5" name="Grupo 4">
            <a:extLst>
              <a:ext uri="{FF2B5EF4-FFF2-40B4-BE49-F238E27FC236}">
                <a16:creationId xmlns:a16="http://schemas.microsoft.com/office/drawing/2014/main" id="{C14E3041-9369-4904-7349-42A893E11AB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7FC3D728-69F7-5518-622D-9AF79FE9454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2803AA8E-E8D7-9CAA-1062-1D40B8E142D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32923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1407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9329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de Prerrogativas.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7756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Editorial y de Difusión de la Cultura Democrática.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Paridad de Género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r>
                        <a:rPr lang="es-ES" sz="1200" u="none" strike="noStrike" dirty="0">
                          <a:effectLst/>
                          <a:latin typeface="Segoe UI" panose="020B0502040204020203" pitchFamily="34" charset="0"/>
                          <a:cs typeface="Segoe UI" panose="020B0502040204020203" pitchFamily="34" charset="0"/>
                        </a:rPr>
                        <a:t>Se asistió a la Sesión Ordinaria de la Comisión de Paridad de Género e Inclusión.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Vinculación con el INE y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Ordinaria de la Comisión de Vinculación con el INE y OPLES.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8814055"/>
                  </a:ext>
                </a:extLst>
              </a:tr>
              <a:tr h="6266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Ordinaria de la Comisión de Organización Electoral.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58687753"/>
                  </a:ext>
                </a:extLst>
              </a:tr>
            </a:tbl>
          </a:graphicData>
        </a:graphic>
      </p:graphicFrame>
      <p:grpSp>
        <p:nvGrpSpPr>
          <p:cNvPr id="5" name="Grupo 4">
            <a:extLst>
              <a:ext uri="{FF2B5EF4-FFF2-40B4-BE49-F238E27FC236}">
                <a16:creationId xmlns:a16="http://schemas.microsoft.com/office/drawing/2014/main" id="{50C46DD8-8864-4CB7-02E3-8A69C92C0E15}"/>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92B7B6FC-4A29-F14A-1472-F0BB172AA61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A539E160-8BAE-9FA0-1456-9527422155A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296901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70997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904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Solemne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79147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Ordinaria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10884156"/>
                  </a:ext>
                </a:extLst>
              </a:tr>
              <a:tr h="3899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del Consejo General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 </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Extraordinaria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60138421"/>
                  </a:ext>
                </a:extLst>
              </a:tr>
              <a:tr h="3899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de la No Discriminación.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Auditorio Manuel H. Gil Vara de la Presidencia Municipal de Ramos Arizpe.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El Consejero Presidente ofreció una charla sobre el Día Internacional de la Cero Discriminación en el Ayuntamiento de Ramos Arizpe.</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24699082"/>
                  </a:ext>
                </a:extLst>
              </a:tr>
            </a:tbl>
          </a:graphicData>
        </a:graphic>
      </p:graphicFrame>
      <p:grpSp>
        <p:nvGrpSpPr>
          <p:cNvPr id="5" name="Grupo 4">
            <a:extLst>
              <a:ext uri="{FF2B5EF4-FFF2-40B4-BE49-F238E27FC236}">
                <a16:creationId xmlns:a16="http://schemas.microsoft.com/office/drawing/2014/main" id="{D6C6BBF6-EAD0-2B24-C093-434AE34FD7FF}"/>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543D2B92-429D-E023-8119-55BC1E06FF3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4C7247B1-75CD-2EEA-D603-53A0F922D3F7}"/>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84807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01102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390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 </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llevó a cabo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11529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 </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613604730"/>
                  </a:ext>
                </a:extLst>
              </a:tr>
              <a:tr h="70939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celebró una reunión de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Comisión Especial de Elecciones Judiciales</a:t>
                      </a:r>
                      <a:r>
                        <a:rPr lang="es-ES" sz="1200" b="0" u="none" strike="noStrike" dirty="0">
                          <a:effectLst/>
                          <a:latin typeface="Segoe UI" panose="020B0502040204020203" pitchFamily="34" charset="0"/>
                          <a:cs typeface="Segoe UI" panose="020B0502040204020203" pitchFamily="34" charset="0"/>
                        </a:rPr>
                        <a:t>.</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150233"/>
                  </a:ext>
                </a:extLst>
              </a:tr>
              <a:tr h="8146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Resultados y Avances de la Estrategia Integral de las Mujeres Coahuilenses.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Villa Ferré</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Secretaría de las Mujeres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Gobierno del Estado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al Informe de Resultados y Avances de la Estrategia Integral de las Mujeres Coahuilenses.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04228023"/>
                  </a:ext>
                </a:extLst>
              </a:tr>
            </a:tbl>
          </a:graphicData>
        </a:graphic>
      </p:graphicFrame>
      <p:grpSp>
        <p:nvGrpSpPr>
          <p:cNvPr id="8" name="Grupo 7">
            <a:extLst>
              <a:ext uri="{FF2B5EF4-FFF2-40B4-BE49-F238E27FC236}">
                <a16:creationId xmlns:a16="http://schemas.microsoft.com/office/drawing/2014/main" id="{142837DA-793A-E386-FDB1-74627C36CB0E}"/>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2966BD1F-0E94-D2E4-C514-6E4B52A1E61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C8CCE6E2-14B4-F100-2E5F-541B08719E5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09007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28049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942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26692697"/>
                  </a:ext>
                </a:extLst>
              </a:tr>
              <a:tr h="7298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6416457"/>
                  </a:ext>
                </a:extLst>
              </a:tr>
              <a:tr h="13254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Vanguardia.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 Presidencial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En esta entrevista se reflexionó sobre la importancia de la representación en espacios de poder, los desafíos de las Elecciones Judiciales y algunos aspectos sobre la Reforma Judicial.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13860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Tele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 Presidencial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vieron detalles de la sesión del Instituto Electoral de Coahuila, en donde el tema principal fue la aprobación de las boletas que se van a utilizar en la Elección Judicial el 1 de junio.</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grpSp>
        <p:nvGrpSpPr>
          <p:cNvPr id="5" name="Grupo 4">
            <a:extLst>
              <a:ext uri="{FF2B5EF4-FFF2-40B4-BE49-F238E27FC236}">
                <a16:creationId xmlns:a16="http://schemas.microsoft.com/office/drawing/2014/main" id="{666141AE-1F3D-E6F5-3EC6-65EAAC9830D4}"/>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EFAA4E16-6220-FE00-4FFD-6ABBAEEF4DFE}"/>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DAA0A7D3-9B4C-D129-FBF8-0606B5AA0906}"/>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49674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3387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377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Taller “Cuidarnos También es Político”.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Tribunal Universitario UA de 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dio la bienvenida al Taller impartido a las Funcionarias del IEC por Berenice de la Peña, Coordinadora del área de Psicología del Tribunal Universitario de la UA de C.</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81362139"/>
                  </a:ext>
                </a:extLst>
              </a:tr>
              <a:tr h="9377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1587813"/>
                  </a:ext>
                </a:extLst>
              </a:tr>
              <a:tr h="9212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del Comité de Administración.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 la 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15923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Junta Local Ejecutiva. Proyecto de Anexo Técnico para el PEEJL.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del INE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Integrantes del Consejo General y Direcciones Ejecutivas del IEC sostuvieron una reunión de seguimiento del Proceso Judicial Electoral Extraordinario 2024-2025 con autoridades de la Junta Local del INE.</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bl>
          </a:graphicData>
        </a:graphic>
      </p:graphicFrame>
      <p:grpSp>
        <p:nvGrpSpPr>
          <p:cNvPr id="5" name="Grupo 4">
            <a:extLst>
              <a:ext uri="{FF2B5EF4-FFF2-40B4-BE49-F238E27FC236}">
                <a16:creationId xmlns:a16="http://schemas.microsoft.com/office/drawing/2014/main" id="{28DBD0BA-995B-D158-EF23-F8E38E1EDDAE}"/>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A47FB0BC-D0CE-BD1A-7390-DA4AE50E592A}"/>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3031D72F-F1DD-537E-88BA-38ED09B77A3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964047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863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Taller “Violencia Política en Razón de Género de la Mujer” Comisión de Paridad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Integrantes del Consejo General del IEC y el Consejero Presidente estuvieron presentes en el taller sobre Violencia Política en Razón de Género de la Mujer, en marco de la conmemoración del 8 M.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90345851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82587582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de la 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p>
                      <a:pPr algn="ctr" fontAlgn="ctr"/>
                      <a:r>
                        <a:rPr lang="es-MX" sz="1200" u="none" strike="noStrike" dirty="0">
                          <a:effectLst/>
                          <a:latin typeface="Segoe UI" panose="020B0502040204020203" pitchFamily="34" charset="0"/>
                          <a:cs typeface="Segoe UI" panose="020B0502040204020203" pitchFamily="34" charset="0"/>
                        </a:rPr>
                        <a:t>Vocal Ejecutivo del INE Coahuila</a:t>
                      </a:r>
                      <a:endParaRPr lang="es-ES"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reunión de trabajo con autoridades de la Junta Local del INE Coahuila para dar seguimiento al Proceso Electoral Judicial Extraordinario 2024-2025.</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724751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kern="1200" dirty="0">
                          <a:solidFill>
                            <a:schemeClr val="dk1"/>
                          </a:solidFill>
                          <a:effectLst/>
                          <a:latin typeface="Segoe UI" panose="020B0502040204020203" pitchFamily="34" charset="0"/>
                          <a:ea typeface="+mn-ea"/>
                          <a:cs typeface="Segoe UI" panose="020B0502040204020203" pitchFamily="34" charset="0"/>
                        </a:rPr>
                        <a:t>Taller: “Primeros Auxilios Psicológicos para la atención de Violencia Política contra las Mujeres en Razón de Género”.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de la 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Directora de Igualdad Sustantiva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Secretaría de las Mujeres en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El Consejero Presidente dio la bienvenida al taller “</a:t>
                      </a:r>
                      <a:r>
                        <a:rPr lang="es-ES" sz="1200" b="0" i="0" kern="1200" dirty="0">
                          <a:solidFill>
                            <a:schemeClr val="dk1"/>
                          </a:solidFill>
                          <a:effectLst/>
                          <a:latin typeface="Segoe UI" panose="020B0502040204020203" pitchFamily="34" charset="0"/>
                          <a:ea typeface="+mn-ea"/>
                          <a:cs typeface="Segoe UI" panose="020B0502040204020203" pitchFamily="34" charset="0"/>
                        </a:rPr>
                        <a:t>Primeros Auxilios Psicológicos para la atención de Violencia Política contra las Mujeres en Razón de Género”, impartido al funcionariado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0534138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Convenio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INE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Firmaron un convenio de colaboración con motivo de la organización de los Procesos Electorales Extraordinarios.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2966127"/>
                  </a:ext>
                </a:extLst>
              </a:tr>
            </a:tbl>
          </a:graphicData>
        </a:graphic>
      </p:graphicFrame>
      <p:grpSp>
        <p:nvGrpSpPr>
          <p:cNvPr id="5" name="Grupo 4">
            <a:extLst>
              <a:ext uri="{FF2B5EF4-FFF2-40B4-BE49-F238E27FC236}">
                <a16:creationId xmlns:a16="http://schemas.microsoft.com/office/drawing/2014/main" id="{0737EB05-9327-4D18-9BAF-4D65C3CF3ECD}"/>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6A5B528A-8A43-691C-E396-BA3CDEEB0155}"/>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8D131A5A-4DF6-8FD7-B613-100F65ED933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03544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98204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Toma de Protesta de Consejero Presidente Provisional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22/01/2025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14171A"/>
                          </a:solidFill>
                          <a:effectLst/>
                          <a:latin typeface="Segoe UI" panose="020B0502040204020203" pitchFamily="34" charset="0"/>
                          <a:cs typeface="Segoe UI" panose="020B0502040204020203" pitchFamily="34" charset="0"/>
                        </a:rPr>
                        <a:t>Toma de Protesta de Ley de Acuerdo a la Constitución, del Presidente Provisional.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del Servicio Profesional Electoral Nacional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del Servicio Profesional Electoral Nacional.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la Normatividad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la Normatividad.</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Quejas y Denuncias.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Comité de Administración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9805225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8893259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Editorial Y de la Difusión de la Cultura Democrática.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6033292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Paridad de Género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Paridad de Género e Inclusión.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43731903"/>
                  </a:ext>
                </a:extLst>
              </a:tr>
            </a:tbl>
          </a:graphicData>
        </a:graphic>
      </p:graphicFrame>
      <p:grpSp>
        <p:nvGrpSpPr>
          <p:cNvPr id="5" name="Grupo 4">
            <a:extLst>
              <a:ext uri="{FF2B5EF4-FFF2-40B4-BE49-F238E27FC236}">
                <a16:creationId xmlns:a16="http://schemas.microsoft.com/office/drawing/2014/main" id="{7922347B-4864-CF05-3B31-B498E7ACCAFA}"/>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27D28D1C-0C6E-4CAD-E127-991118D808BA}"/>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23719005-4652-AF93-FE74-8D99BB6BF89F}"/>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662363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42165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a Tiempo.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Oficinas centrales de a tiempo TV</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habló sobre el Proceso Electoral Judicial Extraordinario.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3996262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9777272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950266175"/>
                  </a:ext>
                </a:extLst>
              </a:tr>
              <a:tr h="9757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Ponencia COPARMEX.</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COPARMEX</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de la Comisión de Fortalecimiento Cívico y Democrático de la COPARMEX en donde se conversó sobre temas relevantes del Proceso Electoral Judicial Extraordinario.</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946323177"/>
                  </a:ext>
                </a:extLst>
              </a:tr>
              <a:tr h="11140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ICAI.</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Representante legal ICAI</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ICAI</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El Instituto Electoral de Coahuila y el Instituto Coahuilense de Acceso a la Información Pública firmaron un Convenio de colaboración para la difusión del micrositio “Conóceles”.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Fiscalía Especializada de Delitos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Fiscal Especial en Delitos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del INE Coahuila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Fiscalía Especializada</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Junta Local del INE en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de la Fiscalía Especializada de Delitos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04688234"/>
                  </a:ext>
                </a:extLst>
              </a:tr>
            </a:tbl>
          </a:graphicData>
        </a:graphic>
      </p:graphicFrame>
      <p:grpSp>
        <p:nvGrpSpPr>
          <p:cNvPr id="5" name="Grupo 4">
            <a:extLst>
              <a:ext uri="{FF2B5EF4-FFF2-40B4-BE49-F238E27FC236}">
                <a16:creationId xmlns:a16="http://schemas.microsoft.com/office/drawing/2014/main" id="{32AC89AB-658E-84D2-69D3-9EB73462B00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D48522E4-34F6-1552-6135-707715988701}"/>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1BB81FD7-FC1A-73BB-D3AC-93B892EB0B31}"/>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620794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5585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9625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1393150351"/>
                  </a:ext>
                </a:extLst>
              </a:tr>
              <a:tr h="89580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Extraordinaria de la Comisión de Prerrogativas y Partidos Políticos.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587241409"/>
                  </a:ext>
                </a:extLst>
              </a:tr>
              <a:tr h="14428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Foro sobre Auto adscripción Calificada y Acciones Afirmativas en la comunidad LGBTTTIQ+.</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IEPC Jalisco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El Consejero Presidente participó en el foro sobre la Auto-Adscripción Calificada y Acciones Afirmativas para la Población LGBTTTIQ+, organizado por el Instituto Electoral y de Participación Ciudadana de Jalisco y la revista “Voz y Voto”.</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67610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presidió la Sesión Ordinaria de la Comisión del Vinculación INE-OPLES.</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11367940"/>
                  </a:ext>
                </a:extLst>
              </a:tr>
            </a:tbl>
          </a:graphicData>
        </a:graphic>
      </p:graphicFrame>
      <p:grpSp>
        <p:nvGrpSpPr>
          <p:cNvPr id="5" name="Grupo 4">
            <a:extLst>
              <a:ext uri="{FF2B5EF4-FFF2-40B4-BE49-F238E27FC236}">
                <a16:creationId xmlns:a16="http://schemas.microsoft.com/office/drawing/2014/main" id="{FF8366A4-0069-406C-77E3-4601BCF1EA29}"/>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C29F64CD-7ABD-EA2A-3156-BEC70606C3A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F69F4680-56FF-6DAE-A107-19E9BE314BCC}"/>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8317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97425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Coordinación Estatal para la Construcción de Paz y Seguridad.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de Gobierno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 Electoral</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Gobernador del Estado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de Gobierno</a:t>
                      </a:r>
                    </a:p>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Gobierno del Estado de Coahuila de Zaragoza</a:t>
                      </a:r>
                      <a:endParaRPr lang="es-ES"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informaron las actividades que se han llevado a cabo en el Instituto ante la elección judicial del presente año  con la finalidad de que todos los actores de esta mesa de coordinación estén en sintonía con los tiempos y procesos.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2577375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78149490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a:t>
                      </a:r>
                      <a:r>
                        <a:rPr kumimoji="0" lang="es-ES"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Addendum</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Convenio Modificatorio del Observatorio de Participación Política de las Mujeres.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Magistrada Presidenta del TECZ</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Fiscal General del Estado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Secretaria de las Mujeres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TECZ</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FGE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SM</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llevó a cabo la firma del </a:t>
                      </a:r>
                      <a:r>
                        <a:rPr kumimoji="0" lang="es-ES"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Addendum</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del Convenio Modificatorio del Observatorio de Participación Política de las Mujeres en Coahuila, así como la toma de protesta de las integrantes no permanentes para el Ejercicio 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626825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se presidió la Sesión Ordinaria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13077035"/>
                  </a:ext>
                </a:extLst>
              </a:tr>
            </a:tbl>
          </a:graphicData>
        </a:graphic>
      </p:graphicFrame>
      <p:grpSp>
        <p:nvGrpSpPr>
          <p:cNvPr id="5" name="Grupo 4">
            <a:extLst>
              <a:ext uri="{FF2B5EF4-FFF2-40B4-BE49-F238E27FC236}">
                <a16:creationId xmlns:a16="http://schemas.microsoft.com/office/drawing/2014/main" id="{44F7493F-1F73-A79D-BB12-EDC83BE9DD11}"/>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DF941BCF-1550-816E-C88A-C9F2B6CCF921}"/>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E111CD41-40D5-7C02-3429-7E1748AEADED}"/>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031086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43369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Reunión de trabajo para abordar temas referentes al PEJE-2025.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30162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Evento: “Intercambio de ideas, de Cara a las Elecciones Judiciales 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Hermosillo, Sonora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 Sonora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participó como moderador en el panel “Elección Judicial: Retos y Oportunidades en su Implementación”.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216490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Especial</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de Elecciones Judiciales.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894071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presidió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de Quejas y Denuncias.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“Importancia de la Participación Política de las Personas LGBTTTIQA+”.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impartió conferencia Magistral sobre la Importancia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la Participación Política de las Personas LGBTTTIQA+.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Paridad.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de Paridad.</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190307741"/>
                  </a:ext>
                </a:extLst>
              </a:tr>
            </a:tbl>
          </a:graphicData>
        </a:graphic>
      </p:graphicFrame>
      <p:grpSp>
        <p:nvGrpSpPr>
          <p:cNvPr id="5" name="Grupo 4">
            <a:extLst>
              <a:ext uri="{FF2B5EF4-FFF2-40B4-BE49-F238E27FC236}">
                <a16:creationId xmlns:a16="http://schemas.microsoft.com/office/drawing/2014/main" id="{4A236E1D-0085-C104-D80D-7534CC720FF7}"/>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8F1CB6B0-A617-119E-647E-A068103198C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40144E0A-BE5F-1149-4E09-137C59FFEA8F}"/>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4163994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5162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Ordinaria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la Comisión de Organización Electoral.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800192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de Prerrogativas y Partidos Políticos.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3886185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Editorial y de Difusión de la Cultura Democrática.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9248547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del Comité de Administración.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del Comité de Administración.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6586685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Temporal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Temporal de Archivo y Gestión Documental.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5" name="Grupo 4">
            <a:extLst>
              <a:ext uri="{FF2B5EF4-FFF2-40B4-BE49-F238E27FC236}">
                <a16:creationId xmlns:a16="http://schemas.microsoft.com/office/drawing/2014/main" id="{713FDDD3-6712-7448-7E2A-100E288B622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283057D9-2F99-0D59-78F3-0484526D9DF4}"/>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65E7F057-24D5-C6C8-F0C5-8C0DC2F649BC}"/>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58601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8512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8650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3812542139"/>
                  </a:ext>
                </a:extLst>
              </a:tr>
              <a:tr h="7062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85397170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a:solidFill>
                            <a:srgbClr val="000000"/>
                          </a:solidFill>
                          <a:effectLst/>
                          <a:latin typeface="Segoe UI" panose="020B0502040204020203" pitchFamily="34" charset="0"/>
                          <a:cs typeface="Segoe UI" panose="020B0502040204020203" pitchFamily="34" charset="0"/>
                        </a:rPr>
                        <a:t>IEC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del Consejo General.</a:t>
                      </a:r>
                    </a:p>
                  </a:txBody>
                  <a:tcPr marL="1503" marR="1503" marT="1503" marB="0" anchor="ctr">
                    <a:solidFill>
                      <a:srgbClr val="E6E6E6"/>
                    </a:solidFill>
                  </a:tcPr>
                </a:tc>
                <a:extLst>
                  <a:ext uri="{0D108BD9-81ED-4DB2-BD59-A6C34878D82A}">
                    <a16:rowId xmlns:a16="http://schemas.microsoft.com/office/drawing/2014/main" val="2246464096"/>
                  </a:ext>
                </a:extLst>
              </a:tr>
              <a:tr h="73133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Capacitación a Candidaturas del Proceso Electoral Judicial Extraordinario.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 dio la bienvenida a la capacitación a Candidaturas del Proceso Electoral Judicial Extraordinario.</a:t>
                      </a:r>
                    </a:p>
                  </a:txBody>
                  <a:tcPr marL="1503" marR="1503" marT="1503" marB="0" anchor="ctr">
                    <a:solidFill>
                      <a:srgbClr val="E6E6E6"/>
                    </a:solidFill>
                  </a:tcPr>
                </a:tc>
                <a:extLst>
                  <a:ext uri="{0D108BD9-81ED-4DB2-BD59-A6C34878D82A}">
                    <a16:rowId xmlns:a16="http://schemas.microsoft.com/office/drawing/2014/main" val="4060954961"/>
                  </a:ext>
                </a:extLst>
              </a:tr>
              <a:tr h="1659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Proceso de Elección Democrática del Cabildo Infantil de Ramos Arizpe.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participó en el Proceso de Elección Democrática del Cabildo Infantil de Ramos Arizpe.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49314267"/>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3365838139"/>
                  </a:ext>
                </a:extLst>
              </a:tr>
            </a:tbl>
          </a:graphicData>
        </a:graphic>
      </p:graphicFrame>
      <p:grpSp>
        <p:nvGrpSpPr>
          <p:cNvPr id="8" name="Grupo 7">
            <a:extLst>
              <a:ext uri="{FF2B5EF4-FFF2-40B4-BE49-F238E27FC236}">
                <a16:creationId xmlns:a16="http://schemas.microsoft.com/office/drawing/2014/main" id="{38D29CFB-EA9E-7B2D-9A8C-30E56497599B}"/>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AEA2C395-95CD-08A7-4122-CBD347ABFBFB}"/>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31 de agosto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31 de agosto de 2025</a:t>
              </a:r>
            </a:p>
          </p:txBody>
        </p:sp>
        <p:sp>
          <p:nvSpPr>
            <p:cNvPr id="10" name="Rectángulo 9">
              <a:extLst>
                <a:ext uri="{FF2B5EF4-FFF2-40B4-BE49-F238E27FC236}">
                  <a16:creationId xmlns:a16="http://schemas.microsoft.com/office/drawing/2014/main" id="{50D9F2AA-048F-1A6D-8271-5822062EB20A}"/>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2306123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79437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35503653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a:t>
                      </a:r>
                      <a:r>
                        <a:rPr lang="es-MX" sz="1200" kern="1200" dirty="0">
                          <a:solidFill>
                            <a:schemeClr val="dk1"/>
                          </a:solidFill>
                          <a:effectLst/>
                          <a:latin typeface="Segoe UI" panose="020B0502040204020203" pitchFamily="34" charset="0"/>
                          <a:ea typeface="+mn-ea"/>
                          <a:cs typeface="Segoe UI" panose="020B0502040204020203" pitchFamily="34" charset="0"/>
                        </a:rPr>
                        <a:t>Comisión de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5885383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Temporal de Fiscalización.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Extraordinaria de la comisión Temporal de Fiscalización.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91538523"/>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Recepción de material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bodega Electoral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participó en la recepción de los materiales Electorales que serán utilizados en la próxima jornada del 1 de junio para las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32686074"/>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93674636"/>
                  </a:ext>
                </a:extLst>
              </a:tr>
            </a:tbl>
          </a:graphicData>
        </a:graphic>
      </p:graphicFrame>
      <p:grpSp>
        <p:nvGrpSpPr>
          <p:cNvPr id="11" name="Grupo 10">
            <a:extLst>
              <a:ext uri="{FF2B5EF4-FFF2-40B4-BE49-F238E27FC236}">
                <a16:creationId xmlns:a16="http://schemas.microsoft.com/office/drawing/2014/main" id="{F70C8F2A-C42E-0BED-5E88-F37C137F7295}"/>
              </a:ext>
            </a:extLst>
          </p:cNvPr>
          <p:cNvGrpSpPr/>
          <p:nvPr/>
        </p:nvGrpSpPr>
        <p:grpSpPr>
          <a:xfrm>
            <a:off x="6797760" y="282799"/>
            <a:ext cx="5153658" cy="738669"/>
            <a:chOff x="11192838" y="864444"/>
            <a:chExt cx="8419687" cy="516012"/>
          </a:xfrm>
        </p:grpSpPr>
        <p:sp>
          <p:nvSpPr>
            <p:cNvPr id="12" name="Rectángulo 11">
              <a:extLst>
                <a:ext uri="{FF2B5EF4-FFF2-40B4-BE49-F238E27FC236}">
                  <a16:creationId xmlns:a16="http://schemas.microsoft.com/office/drawing/2014/main" id="{66A29D17-A1C3-7ED6-1D51-8EC439056AFE}"/>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31 de agosto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31 de agosto de 2025</a:t>
              </a:r>
            </a:p>
          </p:txBody>
        </p:sp>
        <p:sp>
          <p:nvSpPr>
            <p:cNvPr id="16" name="Rectángulo 15">
              <a:extLst>
                <a:ext uri="{FF2B5EF4-FFF2-40B4-BE49-F238E27FC236}">
                  <a16:creationId xmlns:a16="http://schemas.microsoft.com/office/drawing/2014/main" id="{04B03A73-8883-D36E-BAF9-08B162A80173}"/>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934224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61641"/>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Temporal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Temporal de Archivo y Gestión Documental.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2243064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de Prerrogativas y Partidos Políticos.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778993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Editorial y de la Difusión de la Cultura Democrática.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Comisión de Paridad e Inclusión.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Ordinaria de la Comisión de Paridad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a:t>
                      </a:r>
                      <a:r>
                        <a:rPr lang="es-MX" sz="1200" b="0" u="none" strike="noStrike" dirty="0">
                          <a:effectLst/>
                          <a:latin typeface="Segoe UI" panose="020B0502040204020203" pitchFamily="34" charset="0"/>
                          <a:cs typeface="Segoe UI" panose="020B0502040204020203" pitchFamily="34" charset="0"/>
                        </a:rPr>
                        <a:t>e asistió y presidió la Sesión Ordinaria de la Comisión de Vinculación del INE con los OPLES.</a:t>
                      </a:r>
                      <a:endParaRPr lang="es-ES"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presidió la Sesión Ordinaria de la Comisión de Organización Electoral.</a:t>
                      </a:r>
                    </a:p>
                  </a:txBody>
                  <a:tcPr marL="1503" marR="1503" marT="1503" marB="0" anchor="ctr">
                    <a:solidFill>
                      <a:srgbClr val="E6E6E6"/>
                    </a:solidFill>
                  </a:tcPr>
                </a:tc>
                <a:extLst>
                  <a:ext uri="{0D108BD9-81ED-4DB2-BD59-A6C34878D82A}">
                    <a16:rowId xmlns:a16="http://schemas.microsoft.com/office/drawing/2014/main" val="3814193138"/>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22/04/2025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68204363"/>
                  </a:ext>
                </a:extLst>
              </a:tr>
            </a:tbl>
          </a:graphicData>
        </a:graphic>
      </p:graphicFrame>
      <p:grpSp>
        <p:nvGrpSpPr>
          <p:cNvPr id="8" name="Grupo 7">
            <a:extLst>
              <a:ext uri="{FF2B5EF4-FFF2-40B4-BE49-F238E27FC236}">
                <a16:creationId xmlns:a16="http://schemas.microsoft.com/office/drawing/2014/main" id="{81087BC2-898B-A1BC-7C44-9A5745025934}"/>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D7A42B16-F0EC-6F6D-C607-7EA655F2A570}"/>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31 de agosto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31 de agosto de 2025</a:t>
              </a:r>
            </a:p>
          </p:txBody>
        </p:sp>
        <p:sp>
          <p:nvSpPr>
            <p:cNvPr id="10" name="Rectángulo 9">
              <a:extLst>
                <a:ext uri="{FF2B5EF4-FFF2-40B4-BE49-F238E27FC236}">
                  <a16:creationId xmlns:a16="http://schemas.microsoft.com/office/drawing/2014/main" id="{DC852A7A-F842-3929-73CF-BA048C127339}"/>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334412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301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22/04/2025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del Comité de Administración</a:t>
                      </a:r>
                      <a:r>
                        <a:rPr lang="es-MX" sz="1200" kern="1200" dirty="0">
                          <a:solidFill>
                            <a:schemeClr val="dk1"/>
                          </a:solidFill>
                          <a:effectLst/>
                          <a:latin typeface="Segoe UI" panose="020B0502040204020203" pitchFamily="34" charset="0"/>
                          <a:ea typeface="+mn-ea"/>
                          <a:cs typeface="Segoe UI" panose="020B0502040204020203" pitchFamily="34" charset="0"/>
                        </a:rPr>
                        <a:t>.</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Seguridad.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de Gobierno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Secretaría de Seguridad</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Gobierno del Estado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participó en la mesa Estatal para la Construcción de Paz y Seguridad con la finalidad de revisar y afinar detalles respecto a la organización de la Elección de diversos cargos del Poder Judicial.</a:t>
                      </a:r>
                    </a:p>
                  </a:txBody>
                  <a:tcPr marL="1503" marR="1503" marT="1503" marB="0" anchor="ctr">
                    <a:solidFill>
                      <a:srgbClr val="E6E6E6"/>
                    </a:solidFill>
                  </a:tcPr>
                </a:tc>
                <a:extLst>
                  <a:ext uri="{0D108BD9-81ED-4DB2-BD59-A6C34878D82A}">
                    <a16:rowId xmlns:a16="http://schemas.microsoft.com/office/drawing/2014/main" val="272594914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Comité de Administración.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a:t>
                      </a: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Comité de Administración</a:t>
                      </a:r>
                      <a:r>
                        <a:rPr lang="es-MX" sz="1200" kern="1200" dirty="0">
                          <a:solidFill>
                            <a:schemeClr val="dk1"/>
                          </a:solidFill>
                          <a:effectLst/>
                          <a:latin typeface="Segoe UI" panose="020B0502040204020203" pitchFamily="34" charset="0"/>
                          <a:ea typeface="+mn-ea"/>
                          <a:cs typeface="Segoe UI" panose="020B0502040204020203" pitchFamily="34" charset="0"/>
                        </a:rPr>
                        <a:t>.</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58618495"/>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Consejo General.</a:t>
                      </a: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“Foro Distrital: Paridad, Inclusión y Representación en la Elección del Poder Judicial”.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Tribunal Superior de Justicia de Nayarit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IEEN </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Defensoría Pública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Justicia Afirmativa</a:t>
                      </a: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participó como panelista en el “Foro Distrital: Paridad, Inclusión y Representación en la Elección del Poder Judicial”.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reunión de trabajo con autoridades de la Junta Local del INE Coahuila para dar seguimiento al Proceso Electoral Judicial Extraordinario 2024-2025.</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5410781"/>
                  </a:ext>
                </a:extLst>
              </a:tr>
            </a:tbl>
          </a:graphicData>
        </a:graphic>
      </p:graphicFrame>
      <p:grpSp>
        <p:nvGrpSpPr>
          <p:cNvPr id="5" name="Grupo 4">
            <a:extLst>
              <a:ext uri="{FF2B5EF4-FFF2-40B4-BE49-F238E27FC236}">
                <a16:creationId xmlns:a16="http://schemas.microsoft.com/office/drawing/2014/main" id="{4DFC04F4-FFCA-1AD3-4608-4D03443F076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3D16EA24-D5B1-80A1-5C0B-3968968EBA3D}"/>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31 de agosto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31 de agosto de 2025</a:t>
              </a:r>
            </a:p>
          </p:txBody>
        </p:sp>
        <p:sp>
          <p:nvSpPr>
            <p:cNvPr id="7" name="Rectángulo 6">
              <a:extLst>
                <a:ext uri="{FF2B5EF4-FFF2-40B4-BE49-F238E27FC236}">
                  <a16:creationId xmlns:a16="http://schemas.microsoft.com/office/drawing/2014/main" id="{B547E679-DF28-CBC0-347D-68C472E6D550}"/>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4054400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6940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en la Sesión Extraordinaria de la Comisión Especial de Elecciones Judiciales.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 asistió a la Sesión Extraordinaria del Consejo General.</a:t>
                      </a:r>
                      <a:endPar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Seguimiento a la producción de la documentación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30/04/2025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Ciudad de México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LITHOFORMAS S.A. de C.V.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presenció y participó en el procedimiento de embarque y remisión de la documentación Electoral a utilizarse en el PEJE.</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65249037"/>
                  </a:ext>
                </a:extLst>
              </a:tr>
            </a:tbl>
          </a:graphicData>
        </a:graphic>
      </p:graphicFrame>
      <p:grpSp>
        <p:nvGrpSpPr>
          <p:cNvPr id="5" name="Grupo 4">
            <a:extLst>
              <a:ext uri="{FF2B5EF4-FFF2-40B4-BE49-F238E27FC236}">
                <a16:creationId xmlns:a16="http://schemas.microsoft.com/office/drawing/2014/main" id="{3DA42A06-1033-99AD-A286-5DA279FB6CC9}"/>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6E175F43-C44A-6AC7-E3EE-FFECB8C91C5C}"/>
                </a:ext>
              </a:extLst>
            </p:cNvPr>
            <p:cNvSpPr/>
            <p:nvPr/>
          </p:nvSpPr>
          <p:spPr>
            <a:xfrm>
              <a:off x="11192838" y="864444"/>
              <a:ext cx="3714088" cy="51600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31 de agosto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6F0579"/>
                  </a:solidFill>
                  <a:effectLst/>
                  <a:uLnTx/>
                  <a:uFillTx/>
                  <a:latin typeface="Calibri" panose="020F0502020204030204"/>
                  <a:ea typeface="+mn-ea"/>
                  <a:cs typeface="+mn-cs"/>
                </a:rPr>
                <a:t>01 al 31 de agosto de 2025</a:t>
              </a:r>
            </a:p>
          </p:txBody>
        </p:sp>
        <p:sp>
          <p:nvSpPr>
            <p:cNvPr id="7" name="Rectángulo 6">
              <a:extLst>
                <a:ext uri="{FF2B5EF4-FFF2-40B4-BE49-F238E27FC236}">
                  <a16:creationId xmlns:a16="http://schemas.microsoft.com/office/drawing/2014/main" id="{DCAF06CD-10F6-7D89-ECA3-B51584AC55CF}"/>
                </a:ext>
              </a:extLst>
            </p:cNvPr>
            <p:cNvSpPr/>
            <p:nvPr/>
          </p:nvSpPr>
          <p:spPr>
            <a:xfrm>
              <a:off x="15660721" y="864444"/>
              <a:ext cx="3951804" cy="5160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 a través de su Secretario Particular: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050" b="1" i="0" u="none" strike="noStrike" kern="1200" cap="none" spc="0" normalizeH="0" baseline="0" noProof="0" dirty="0">
                  <a:ln>
                    <a:noFill/>
                  </a:ln>
                  <a:solidFill>
                    <a:srgbClr val="002060"/>
                  </a:solidFill>
                  <a:effectLst/>
                  <a:uLnTx/>
                  <a:uFillTx/>
                  <a:latin typeface="Calibri" panose="020F0502020204030204"/>
                  <a:ea typeface="+mn-ea"/>
                  <a:cs typeface="+mn-cs"/>
                </a:rPr>
                <a:t>Lic. Gerardo Mata Quintero.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Asistente de Presidencia</a:t>
              </a:r>
              <a:endParaRPr kumimoji="0" lang="es-MX" sz="10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50340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11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Vinculación del INE con los OPLES.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79926551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Organización Electoral.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Educación Cívica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Educación Cívica.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Transparencia y Acceso a la Información Pública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Transparencia y Acceso a la Información Pública.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Entrega de cuadernillos escritos en el sistema de lectoescritura Braille de las convocatorias para la integración de los Comités Judiciales Electorales Distritales y Observación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SIDS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entregó por parte de la SIDS los cuadernillos en sistema braille que se utilizarán para la difusión de convocatorias para integración de los Comités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8269962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Informe anual de actividades del Magistrado Presidente del Poder Judicial del Estado de Coahuila de Zaragoza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Centro de Convenciones de Torreón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PJECZ</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PJECZ</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al Informe anual de actividades rendido por el Magistrado Presidente del PJECZ.</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94384154"/>
                  </a:ext>
                </a:extLst>
              </a:tr>
            </a:tbl>
          </a:graphicData>
        </a:graphic>
      </p:graphicFrame>
      <p:grpSp>
        <p:nvGrpSpPr>
          <p:cNvPr id="8" name="Grupo 7">
            <a:extLst>
              <a:ext uri="{FF2B5EF4-FFF2-40B4-BE49-F238E27FC236}">
                <a16:creationId xmlns:a16="http://schemas.microsoft.com/office/drawing/2014/main" id="{721310A4-F71B-65CD-DD9B-2261CBB27C48}"/>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19920B6D-38D1-59CF-5225-138D4D3C0EC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49E75702-5FDD-0BDD-AE9F-88B553F3EC1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65637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63144"/>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01/05/2025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01/05/2025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SPEN.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del SPEN.</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01607447"/>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Comité de Administración.</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02545802"/>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Comisión de Archivo y Gestión Documental.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987462657"/>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Comisión de Prerrogativas y Partidos Políticos.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71322188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Comisión de Editorial y de Difusión de la Cultura Democrática.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07750937"/>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de la Comisión de Vinculación del INE con los OPLES.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025332059"/>
                  </a:ext>
                </a:extLst>
              </a:tr>
            </a:tbl>
          </a:graphicData>
        </a:graphic>
      </p:graphicFrame>
      <p:grpSp>
        <p:nvGrpSpPr>
          <p:cNvPr id="5" name="Grupo 4">
            <a:extLst>
              <a:ext uri="{FF2B5EF4-FFF2-40B4-BE49-F238E27FC236}">
                <a16:creationId xmlns:a16="http://schemas.microsoft.com/office/drawing/2014/main" id="{38D29CFB-EA9E-7B2D-9A8C-30E56497599B}"/>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AEA2C395-95CD-08A7-4122-CBD347ABFBFB}"/>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50D9F2AA-048F-1A6D-8271-5822062EB20A}"/>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090599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1829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de la Comisión de Organización Electoral.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4588150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de Participación Ciudadana.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Comisión de Participación Ciudadana.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406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Comisión Temporal de Fiscalización.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Comisión Temporal de Fiscalización.</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9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Paridad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Ordinaria de la Comisión de Paridad e Inclusión.</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110338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3409478884"/>
                  </a:ext>
                </a:extLst>
              </a:tr>
              <a:tr h="9457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Presentación del libro “Luz en la sombra. Mi camino por la transparencia y el INAI” SISTEMA ANTICORRUPCIÓN.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Enriqueta Ochoa UA de C, Campus Arteaga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Asistió a la presentación del libro “Luz en la sombra. Mi camino por la transparencia y el INAI”.</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26960896"/>
                  </a:ext>
                </a:extLst>
              </a:tr>
            </a:tbl>
          </a:graphicData>
        </a:graphic>
      </p:graphicFrame>
      <p:grpSp>
        <p:nvGrpSpPr>
          <p:cNvPr id="5" name="Grupo 4">
            <a:extLst>
              <a:ext uri="{FF2B5EF4-FFF2-40B4-BE49-F238E27FC236}">
                <a16:creationId xmlns:a16="http://schemas.microsoft.com/office/drawing/2014/main" id="{6AB9B0E9-637C-9D87-0821-7624A51B2AB8}"/>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24D4808E-29DB-7F00-7F61-02DA4C4191F0}"/>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036579C5-0CD5-5606-32E8-D8596BB6C715}"/>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7790545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301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4699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Presentación del libro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Enriqueta Ochoa UA de C, Campus Arteaga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presentación del libro “100 preguntas y respuestas sobre el Proceso Judicial Electoral 2024-2025 en Coahuila”, de la autoría de Juan Carlos Cisneros Ruiz, Presidente de la Comisión Especial de Elecciones Judiciales del IEC.</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Seminario “Prevención, detección y atención de VPG con enfoque en entornos digitales”.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Secretaría de las Mujeres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seminario “Prevención, detección y atención de VPG con enfoque en entornos digitales”.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53919297"/>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presidió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presidió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65117400"/>
                  </a:ext>
                </a:extLst>
              </a:tr>
              <a:tr h="3074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Secretaría de las Mujeres.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Secretaría de las Mujeres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Secretaría de las Mujeres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sostuvo reunión de trabajo con la Secretaría de las Mujeres, en la cual se plantearon diversas rutas para la implementación de acciones para prevenir la violencia de género.</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39914706"/>
                  </a:ext>
                </a:extLst>
              </a:tr>
            </a:tbl>
          </a:graphicData>
        </a:graphic>
      </p:graphicFrame>
      <p:grpSp>
        <p:nvGrpSpPr>
          <p:cNvPr id="5" name="Grupo 4">
            <a:extLst>
              <a:ext uri="{FF2B5EF4-FFF2-40B4-BE49-F238E27FC236}">
                <a16:creationId xmlns:a16="http://schemas.microsoft.com/office/drawing/2014/main" id="{13E77CE4-4D0C-7CA3-8A96-6EA21F4C34BE}"/>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D6BAB7EA-3C06-3D49-09C9-FE47273D4C06}"/>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19490EC4-38D7-D85D-C6E3-F79F034745B2}"/>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42642467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3097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“Eres lo que publicas”.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Paraninfo del Ateneo Fuente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conferencia “Eres lo que publicas”, impartida por Roberto Ruz.</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86582786"/>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 </a:t>
                      </a:r>
                    </a:p>
                  </a:txBody>
                  <a:tcPr marL="1503" marR="1503" marT="1503" marB="0" anchor="ctr">
                    <a:solidFill>
                      <a:srgbClr val="E6E6E6"/>
                    </a:solidFill>
                  </a:tcPr>
                </a:tc>
                <a:extLst>
                  <a:ext uri="{0D108BD9-81ED-4DB2-BD59-A6C34878D82A}">
                    <a16:rowId xmlns:a16="http://schemas.microsoft.com/office/drawing/2014/main" val="423836218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Multimedios.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Edificio central de Multimedios T.V.</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entrevista donde </a:t>
                      </a:r>
                      <a:r>
                        <a:rPr lang="es-ES" sz="1200" kern="1200">
                          <a:solidFill>
                            <a:schemeClr val="dk1"/>
                          </a:solidFill>
                          <a:effectLst/>
                          <a:latin typeface="Segoe UI" panose="020B0502040204020203" pitchFamily="34" charset="0"/>
                          <a:ea typeface="Calibri" panose="020F0502020204030204" pitchFamily="34" charset="0"/>
                          <a:cs typeface="Segoe UI" panose="020B0502040204020203" pitchFamily="34" charset="0"/>
                        </a:rPr>
                        <a:t>se compartieron </a:t>
                      </a: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temas relevantes sobre Elección de personas Juzgadoras así como la manera de marcar </a:t>
                      </a:r>
                      <a:r>
                        <a:rPr lang="es-ES" sz="1200" kern="1200">
                          <a:solidFill>
                            <a:schemeClr val="dk1"/>
                          </a:solidFill>
                          <a:effectLst/>
                          <a:latin typeface="Segoe UI" panose="020B0502040204020203" pitchFamily="34" charset="0"/>
                          <a:ea typeface="Calibri" panose="020F0502020204030204" pitchFamily="34" charset="0"/>
                          <a:cs typeface="Segoe UI" panose="020B0502040204020203" pitchFamily="34" charset="0"/>
                        </a:rPr>
                        <a:t>las boletas en </a:t>
                      </a: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las elecciones del 1 de junio.</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Comisión Especial de Elecciones Judiciales.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 </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Verificación medidas de seguridad boletas.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16/05/2025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central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realizó el proceso de verificación aleatoria de las medidas de seguridad de las boletas electorales.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5171682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programa Cambios.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17/05/2025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Estudio del programa Cambios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MX" sz="1200" u="none" strike="noStrike" dirty="0">
                          <a:effectLst/>
                          <a:latin typeface="Segoe UI" panose="020B0502040204020203" pitchFamily="34" charset="0"/>
                          <a:cs typeface="Segoe UI" panose="020B0502040204020203" pitchFamily="34" charset="0"/>
                        </a:rPr>
                        <a:t>Vocal Ejecutivo del INE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entrevista donde informaron a la ciudadanía sobre el tema del Proceso Judicial Electoral Extraordinario en la entidad.</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63061808"/>
                  </a:ext>
                </a:extLst>
              </a:tr>
            </a:tbl>
          </a:graphicData>
        </a:graphic>
      </p:graphicFrame>
      <p:grpSp>
        <p:nvGrpSpPr>
          <p:cNvPr id="5" name="Grupo 4">
            <a:extLst>
              <a:ext uri="{FF2B5EF4-FFF2-40B4-BE49-F238E27FC236}">
                <a16:creationId xmlns:a16="http://schemas.microsoft.com/office/drawing/2014/main" id="{5576E86A-3186-11EE-744B-78A1132328BE}"/>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F1C84DEC-E54B-AB5A-E554-31C623549DAF}"/>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8A11BCE7-4186-E0AA-573F-CC33C03046EF}"/>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326440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301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Primer simulacro de Cómputos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al primer Simulacro de Cómputos Electorales del Proceso Electoral Extraordinario en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5271072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Embarque y remisión de paquetes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central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 asistió al embarque y remisión de paquetes electorales a los Comités Judiciales Distritales 03 y 06 con cabecera distrital en Parras y San Pedro, respectivamente.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106212624"/>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Debate de candidaturas de la Elección del PJF.</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presenció debate de personas candidatas al Poder Judicial Local.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Embarque y remisión de paquetes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central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 asistió al embarque y remisión de paquetes electorales a los Comités Judiciales Distritales 01 y 05 con cabecera en los municipios de Acuña y Sabinas, respectivamente.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642042843"/>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09120658"/>
                  </a:ext>
                </a:extLst>
              </a:tr>
            </a:tbl>
          </a:graphicData>
        </a:graphic>
      </p:graphicFrame>
      <p:grpSp>
        <p:nvGrpSpPr>
          <p:cNvPr id="5" name="Grupo 4">
            <a:extLst>
              <a:ext uri="{FF2B5EF4-FFF2-40B4-BE49-F238E27FC236}">
                <a16:creationId xmlns:a16="http://schemas.microsoft.com/office/drawing/2014/main" id="{24F154EC-BA0F-F151-B9C8-E41A369C7F3B}"/>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1568DE2B-62C8-E412-F41E-3C699C51CFDD}"/>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52E454B3-315C-7E0E-3658-B6B3B51387FC}"/>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875767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863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presidió la Sesión Extraordinaria Urgente del Consejo General en donde se aprobó, entre otros, el acuerdo relativo a la verificación de las medidas de seguridad en boletas y documentación electoral en la jornada.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3103182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Segunda Sesión Extraordinaria Urgente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Segunda Sesión Extraordinaria Urgente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40277406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Segunda 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presidió la Segunda Sesión Extraordinaria Urgente del Consejo General en donde se aprobó el acuerdo referente al Protocolo de seguimiento a renuncias de candidatas a juzgadoras para detectar posible causas de VPRG.</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0158297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Proceso de elección democrática Cabildo Infantil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presenció la votación para la elección de la presidencia del cabildo infantil Saltillo.</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Ejercicio de Demostración de la Votación en Casilla Seccionada Única, medidas de accesibilidad a personas con discapacidad.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22/05/2025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presenció el simulacro de votación de la elección Judicial Federal realizado por el INE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4896468"/>
                  </a:ext>
                </a:extLst>
              </a:tr>
            </a:tbl>
          </a:graphicData>
        </a:graphic>
      </p:graphicFrame>
      <p:grpSp>
        <p:nvGrpSpPr>
          <p:cNvPr id="5" name="Grupo 4">
            <a:extLst>
              <a:ext uri="{FF2B5EF4-FFF2-40B4-BE49-F238E27FC236}">
                <a16:creationId xmlns:a16="http://schemas.microsoft.com/office/drawing/2014/main" id="{0FD5C418-862A-C442-1CD3-132E37B9FF23}"/>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29CFAD20-C4B2-3D73-1874-C957165C163F}"/>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50973AF6-1FAB-4308-E523-353130007082}"/>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1957013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61641"/>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a:effectLst/>
                          <a:latin typeface="Segoe UI" panose="020B0502040204020203" pitchFamily="34" charset="0"/>
                          <a:cs typeface="Segoe UI" panose="020B0502040204020203" pitchFamily="34" charset="0"/>
                        </a:rPr>
                        <a:t>Consejerías Electorales</a:t>
                      </a:r>
                      <a:endParaRPr lang="es-ES"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de la Comisión de Vinculación del INE con los OPLES.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825395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seguimiento.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Distrital 02 con cabecera en Monclova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reunión de seguimiento sobre temas referentes a la elección de Personas Juzgadoras.</a:t>
                      </a:r>
                    </a:p>
                  </a:txBody>
                  <a:tcPr marL="1503" marR="1503" marT="1503" marB="0" anchor="ctr">
                    <a:solidFill>
                      <a:srgbClr val="E6E6E6"/>
                    </a:solidFill>
                  </a:tcPr>
                </a:tc>
                <a:extLst>
                  <a:ext uri="{0D108BD9-81ED-4DB2-BD59-A6C34878D82A}">
                    <a16:rowId xmlns:a16="http://schemas.microsoft.com/office/drawing/2014/main" val="117308077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9996961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196166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Segundo simulacro de cómputos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al segundo Simulacro de Cómputos Electorales del Proceso Electoral Extraordinario en Coahuila en el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Distrital 03 con cabecera en Parras de la Fuente.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37270004"/>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de Cabildo Infantil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Cabildo de la presidencia municipal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Presidencia municipal de Saltillo</a:t>
                      </a: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toma de protesta de los integrantes del Cabildo Infantil Saltillo.</a:t>
                      </a: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36702256"/>
                  </a:ext>
                </a:extLst>
              </a:tr>
            </a:tbl>
          </a:graphicData>
        </a:graphic>
      </p:graphicFrame>
      <p:grpSp>
        <p:nvGrpSpPr>
          <p:cNvPr id="5" name="Grupo 4">
            <a:extLst>
              <a:ext uri="{FF2B5EF4-FFF2-40B4-BE49-F238E27FC236}">
                <a16:creationId xmlns:a16="http://schemas.microsoft.com/office/drawing/2014/main" id="{16011A9C-E271-5648-FE3C-675B37E4FC75}"/>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2FC2188E-B76C-E64C-C202-853C284F458D}"/>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D70A3400-71CD-FE8F-145B-CAC469B4CBE4}"/>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168171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2439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Seguridad Pública.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de Gobierno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Secretaría de Seguridad Pública</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Gobierno del Estado </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firma de convenio de colaboración entre las instituciones con la finalidad de coordinar las acciones a implementarse en las etapas de preparación, Jornada Electoral y actos posteriores del Proceso Electoral Extraordinario para la elección de diversos cargos del Poder Judicial de la Federación y del Poder Judicial en el Estado de Coahuila 2024-2025.</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022332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264712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el Capital.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30/05/2025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centrales del Capital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just"/>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entrevista con el medio de comunicación “El Capital” en donde se compartieron aspectos relevantes sobre la elección del PJL.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5" name="Grupo 4">
            <a:extLst>
              <a:ext uri="{FF2B5EF4-FFF2-40B4-BE49-F238E27FC236}">
                <a16:creationId xmlns:a16="http://schemas.microsoft.com/office/drawing/2014/main" id="{A91BD4EB-C726-DF7E-C4B0-A39CAEAC33D1}"/>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D2749724-4730-FDC8-27E9-3A8EF828657E}"/>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B6AB1521-EB1A-5EF3-A9DD-3456EE5ED2FD}"/>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206049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61149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Ceremonia cívica previa al inicio de la Jornada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01/06/2025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participó en la ceremonia cívica previa al inicio de la jornada electoral con motivo de la elección de diversos cargos del Poder Judicial en la entidad.</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436361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Permanente de Consejo General de la elección del Poder Judicial.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01/06/2025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participó y presidió la sesión permanente con motivo de la elección del Poder Judicial.</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Participación en el podcast La Urna.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02/06/2025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participó en el podcast La Urna en donde se hablaron temas relacionados con las elecciones del Poder Judicial.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022332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03/06/2025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a:t>
                      </a:r>
                    </a:p>
                  </a:txBody>
                  <a:tcPr marL="1503" marR="1503" marT="1503" marB="0" anchor="ctr">
                    <a:solidFill>
                      <a:srgbClr val="E6E6E6"/>
                    </a:solidFill>
                  </a:tcPr>
                </a:tc>
                <a:extLst>
                  <a:ext uri="{0D108BD9-81ED-4DB2-BD59-A6C34878D82A}">
                    <a16:rowId xmlns:a16="http://schemas.microsoft.com/office/drawing/2014/main" val="39085569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1146692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06138407"/>
                  </a:ext>
                </a:extLst>
              </a:tr>
            </a:tbl>
          </a:graphicData>
        </a:graphic>
      </p:graphicFrame>
      <p:grpSp>
        <p:nvGrpSpPr>
          <p:cNvPr id="5" name="Grupo 4">
            <a:extLst>
              <a:ext uri="{FF2B5EF4-FFF2-40B4-BE49-F238E27FC236}">
                <a16:creationId xmlns:a16="http://schemas.microsoft.com/office/drawing/2014/main" id="{A91BD4EB-C726-DF7E-C4B0-A39CAEAC33D1}"/>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D2749724-4730-FDC8-27E9-3A8EF828657E}"/>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B6AB1521-EB1A-5EF3-A9DD-3456EE5ED2FD}"/>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256540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2589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Consejo General Cómputos.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Extraordinaria de Consejo General con motivo del Cómputo Estatal del Proceso Judicial Electoral Extraordinario 2024-2025.</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10/06/2025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33022332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Hablemos de Democracia Participativa: Conversatorio ciudadano.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Senado de la República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Senado de la República</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Alianza Nacional Regidor MX</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participó en el espacio de dialogo para hablar de participación ciudadana en México y reflexión sobre una ley general de participación ciudadana.</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71955416"/>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Encendido de luces arcoíris.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Edificio Central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al encendido de luces arcoíris del edificio Central en conmemoración del mes del Orgullo LGBT+. </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9836331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17/06/2025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110297210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Ciclo de conferencias “Historia, Derechos, Aceptación, Inclusión, Violencia y Discriminación LGBT+”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Presidencia municipal de Ramos Arizpe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Ayuntamiento de Ramos Arizpe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impartió conferencia sobre la Historia de los Derechos LGBT+ en </a:t>
                      </a:r>
                      <a:b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b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México.</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34693830"/>
                  </a:ext>
                </a:extLst>
              </a:tr>
            </a:tbl>
          </a:graphicData>
        </a:graphic>
      </p:graphicFrame>
      <p:grpSp>
        <p:nvGrpSpPr>
          <p:cNvPr id="8" name="Grupo 7">
            <a:extLst>
              <a:ext uri="{FF2B5EF4-FFF2-40B4-BE49-F238E27FC236}">
                <a16:creationId xmlns:a16="http://schemas.microsoft.com/office/drawing/2014/main" id="{3EAE6568-CF15-C4AF-580A-4402C2EB1843}"/>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1E424300-7EBB-E0FD-CDE6-BDB3DB9E2813}"/>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02C7CE8B-23C1-6D9F-E063-67E30B066EB0}"/>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607290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36441"/>
          <a:ext cx="11688789" cy="51511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9507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r>
                        <a:rPr lang="es-ES" sz="1200" b="0" i="0" u="sng"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la Comisión Especial de Elecciones Judiciales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 Del Instituto Electoral de Coahuila.</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2051145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Partidos Políticos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 del Instituto Electoral de Coahuila.</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del Cuarto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Consejo General del IEC y Secretario Ejecutivo.</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6027752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Reunión de trabajo para revisión de convenio de Coordinación y Colaboración para el PELE PJL 2024-2025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Junta Local del INE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lang="es-MX" sz="1200" b="0" i="0" dirty="0">
                          <a:solidFill>
                            <a:srgbClr val="14171A"/>
                          </a:solidFill>
                          <a:effectLst/>
                          <a:latin typeface="Segoe UI" panose="020B0502040204020203" pitchFamily="34" charset="0"/>
                          <a:cs typeface="Segoe UI" panose="020B0502040204020203" pitchFamily="34" charset="0"/>
                        </a:rPr>
                        <a:t>Vocales Ejecutivos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a:t>
                      </a:r>
                      <a:endParaRPr lang="es-MX" sz="1200" b="0" i="0" u="none" strike="noStrike" dirty="0">
                        <a:solidFill>
                          <a:srgbClr val="000000"/>
                        </a:solidFill>
                        <a:effectLst/>
                        <a:highlight>
                          <a:srgbClr val="FFFF00"/>
                        </a:highligh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reunieron para la revisión del convenio de Coordinación y Colaboración para el PELE PJL 2024-2025.</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61187115"/>
                  </a:ext>
                </a:extLst>
              </a:tr>
            </a:tbl>
          </a:graphicData>
        </a:graphic>
      </p:graphicFrame>
      <p:grpSp>
        <p:nvGrpSpPr>
          <p:cNvPr id="8" name="Grupo 7">
            <a:extLst>
              <a:ext uri="{FF2B5EF4-FFF2-40B4-BE49-F238E27FC236}">
                <a16:creationId xmlns:a16="http://schemas.microsoft.com/office/drawing/2014/main" id="{35E78DEF-C442-2D5D-7B7A-A37A2FE103D8}"/>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77568919-FFB7-7CB5-21D4-85FD80D9F3A5}"/>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A02BD3AB-A39B-B2E7-A0C8-6FADEE410D4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025377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4521"/>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8071744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4295536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Asociación de Instituciones Electorales de las Entidades Federativas (AIEEF).</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br>
                        <a:rPr lang="es-ES" sz="1200" b="0" i="0" u="none" strike="noStrike" dirty="0">
                          <a:solidFill>
                            <a:srgbClr val="000000"/>
                          </a:solidFill>
                          <a:effectLst/>
                          <a:latin typeface="Segoe UI" panose="020B0502040204020203" pitchFamily="34" charset="0"/>
                          <a:cs typeface="Segoe UI" panose="020B0502040204020203" pitchFamily="34" charset="0"/>
                        </a:rPr>
                      </a:br>
                      <a:r>
                        <a:rPr lang="es-ES" sz="1200" b="0" i="0" u="none" strike="noStrike" dirty="0">
                          <a:solidFill>
                            <a:srgbClr val="000000"/>
                          </a:solidFill>
                          <a:effectLst/>
                          <a:latin typeface="Segoe UI" panose="020B0502040204020203" pitchFamily="34" charset="0"/>
                          <a:cs typeface="Segoe UI" panose="020B0502040204020203" pitchFamily="34" charset="0"/>
                        </a:rPr>
                        <a:t>AIEEF</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reunión de trabajo con la AIEEF.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32229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2670201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donde se discutieron temas que se tratarán en la Sesión Ordinaria de dicha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9156262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del Servicio Profesional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del Servicio Profesional Electoral.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1299142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Quejas y Denuncias.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04864436"/>
                  </a:ext>
                </a:extLst>
              </a:tr>
            </a:tbl>
          </a:graphicData>
        </a:graphic>
      </p:graphicFrame>
      <p:grpSp>
        <p:nvGrpSpPr>
          <p:cNvPr id="8" name="Grupo 7">
            <a:extLst>
              <a:ext uri="{FF2B5EF4-FFF2-40B4-BE49-F238E27FC236}">
                <a16:creationId xmlns:a16="http://schemas.microsoft.com/office/drawing/2014/main" id="{95E2FF4C-0CFB-12D2-0D01-2D447A82E353}"/>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7DA6708A-E84A-C6D4-3871-A2E9F2CD8668}"/>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9CA5AE02-28A8-9A82-506C-C39B92622D34}"/>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324413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6024"/>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de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del Comité de Administración.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3973765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Temporal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Temporal de Archivo y Gestión Documental.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6372975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Prerrogativas y Partidos Políticos.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7259624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Extraordinaria de la Comisión de Editorial y de Difusión de la Cultura Democrática.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Paridad Género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Paridad de Género e Inclusión.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022332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Vinculación del INE con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Ordinaria de la Comisión de Vinculación del INE con los OPLES.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1364861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Ordinaria de la Comisión de Organización Electoral.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90052475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Inauguración de la Bodega Electoral IEPC Chiapas.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Tuxtla Gutiérrez, Chiapas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IEPC Chiapas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participó en el acto protocolario de la inauguración de la bodega Electoral del IEPC Chiapas.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45971460"/>
                  </a:ext>
                </a:extLst>
              </a:tr>
            </a:tbl>
          </a:graphicData>
        </a:graphic>
      </p:graphicFrame>
      <p:grpSp>
        <p:nvGrpSpPr>
          <p:cNvPr id="8" name="Grupo 7">
            <a:extLst>
              <a:ext uri="{FF2B5EF4-FFF2-40B4-BE49-F238E27FC236}">
                <a16:creationId xmlns:a16="http://schemas.microsoft.com/office/drawing/2014/main" id="{6DD68839-5FB9-B9AD-A910-E272D4EFA3A2}"/>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69FE046C-3BCC-19DE-E48D-D22C4ADC61BC}"/>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B1299113-753F-DABF-EDAC-996F6B048016}"/>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882963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88054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diálogo denominada: “Derechos político electorales de la población LGBTTTIQ+, retos en la agenda pública a partir de la aplicación de acciones afirmativas”.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y de Participación Ciudadana del Estado de Chiapas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Participó en la mesa de dialogo denominada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“Derechos político electorales de la población LGBTTTIQ+, retos en la agenda pública a partir de la aplicación de acciones afirmativas”.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Encuentro Nacional para la promoción de los derechos político-electorales de la población LGBTTTIQ+.</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Ciudad de México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TEPJF</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Encuentro Nacional para la promoción de los derechos político-electorales de la población LGBTTTIQ+.</a:t>
                      </a: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magistral La Importancia de la Participación Política de las Personas LGBTTTIQA+ (En el marco de las semana del orgullo LGBTTTIQA+).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 Baja California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impartió conferencia sobre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Importancia de la Participación Política de las Personas LGBTTTIQA+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022332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30/06/2025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26471239"/>
                  </a:ext>
                </a:extLst>
              </a:tr>
            </a:tbl>
          </a:graphicData>
        </a:graphic>
      </p:graphicFrame>
      <p:grpSp>
        <p:nvGrpSpPr>
          <p:cNvPr id="8" name="Grupo 7">
            <a:extLst>
              <a:ext uri="{FF2B5EF4-FFF2-40B4-BE49-F238E27FC236}">
                <a16:creationId xmlns:a16="http://schemas.microsoft.com/office/drawing/2014/main" id="{23BC9FC0-6C72-A798-362E-50873E24850D}"/>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DA2EBBDD-1F3F-AB75-F3BC-9AA50E67E6EB}"/>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5EF8B510-1D94-7B50-53D0-18715369FFFE}"/>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6314135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659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01/07/2025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Asociación de Instituciones Electorales de las Entidades Federativas (AIEEF).</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02/07/2027</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AIEEF</a:t>
                      </a:r>
                      <a:endParaRPr lang="es-ES"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para el proceso de renovación del consejo directivo de la AIEEF.</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Entrega de Reconocimientos del PEEPJ.</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entregó reconocimientos a quienes formaron parte del Programa de Promoción de la Participación Ciudadana (PPPC) para el Proceso Electoral Extraordinario del Poder Judicial de la Federación (2024-2025).</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136724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las próximas Sesiones del Consejo General.</a:t>
                      </a:r>
                    </a:p>
                  </a:txBody>
                  <a:tcPr marL="1503" marR="1503" marT="1503" marB="0" anchor="ctr">
                    <a:solidFill>
                      <a:srgbClr val="E6E6E6"/>
                    </a:solidFill>
                  </a:tcPr>
                </a:tc>
                <a:extLst>
                  <a:ext uri="{0D108BD9-81ED-4DB2-BD59-A6C34878D82A}">
                    <a16:rowId xmlns:a16="http://schemas.microsoft.com/office/drawing/2014/main" val="239420532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Novena Asamblea Extraordinaria de RENACEDI 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RENACEDI</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Novena Asamblea Extraordinaria de RENACEDI 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1084963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10/07/2025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donde se discutieron temas que se tratarán en la Sesión Ordinaria de dicha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758131413"/>
                  </a:ext>
                </a:extLst>
              </a:tr>
            </a:tbl>
          </a:graphicData>
        </a:graphic>
      </p:graphicFrame>
      <p:grpSp>
        <p:nvGrpSpPr>
          <p:cNvPr id="8" name="Grupo 7">
            <a:extLst>
              <a:ext uri="{FF2B5EF4-FFF2-40B4-BE49-F238E27FC236}">
                <a16:creationId xmlns:a16="http://schemas.microsoft.com/office/drawing/2014/main" id="{C9BE1F3E-5C3F-8016-77CA-0E9EC3C16CBC}"/>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9DC28F35-256A-7026-A974-C0435C2BC1F9}"/>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98DC6BEF-B7C8-361F-E4CB-DFCF2E5A0430}"/>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1024281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4471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Foro “Elección Judicial Local: Experiencias de otras Entidades y Retos para el estado de Puebla”.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Puebla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 Puebla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participó como ponente dentro de la mesa de diálogo 4: “Buenas Prácticas e Innovación Local en las Elecciones Judiciales”.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9338131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Asamblea General Asociación de Instituciones Electorales de las Entidades Federativas (AIEEF).</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CDMX</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AIEEF</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segunda Sesión Ordinaria 2025 de la AIEEF.</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Etapa Pre Consultiva.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Congreso del </a:t>
                      </a:r>
                      <a:r>
                        <a:rPr lang="es-MX" sz="1200" b="0" i="0" u="none" strike="noStrike" dirty="0">
                          <a:solidFill>
                            <a:srgbClr val="000000"/>
                          </a:solidFill>
                          <a:effectLst/>
                          <a:latin typeface="Segoe UI" panose="020B0502040204020203" pitchFamily="34" charset="0"/>
                          <a:cs typeface="Segoe UI" panose="020B0502040204020203" pitchFamily="34" charset="0"/>
                        </a:rPr>
                        <a:t>Estado de Coahuila</a:t>
                      </a:r>
                      <a:endParaRPr lang="es-ES"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participó en la Etapa Pre Consultiva de la Consulta Legislativa 2025 en materia de derechos de las personas en situación de vulnerabilidad.</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a Magistrado Electo Sala Toluca “La Urna”.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entrevistó a Magistrado Electo de la Sala Regional Toluca.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022332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Servicio Profesional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Sesión Ordinaria del Servicio Profesional Electoral.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264712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Quejas y Denuncias.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Convocatoria a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del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de Administración.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230723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Temporal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Temporal de Archivo y Gestión Documental.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55993327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Prerrogativas y Partidos Políticos.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814514366"/>
                  </a:ext>
                </a:extLst>
              </a:tr>
            </a:tbl>
          </a:graphicData>
        </a:graphic>
      </p:graphicFrame>
      <p:grpSp>
        <p:nvGrpSpPr>
          <p:cNvPr id="8" name="Grupo 7">
            <a:extLst>
              <a:ext uri="{FF2B5EF4-FFF2-40B4-BE49-F238E27FC236}">
                <a16:creationId xmlns:a16="http://schemas.microsoft.com/office/drawing/2014/main" id="{C59059E6-9C69-3D39-98FB-E585969E8D7D}"/>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8998BBFB-DE36-077F-9970-5993F3071AEB}"/>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C66B5791-2D5B-DF3B-EE3C-44BE86449A5A}"/>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6680507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28904"/>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Editorial y de Difusión de la Cultura Democrática.</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0443705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Paridad de Género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Paridad de Género e Inclusión.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Vinculación del INE con los OLPES.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Ordinaria de la Comisión de Vinculación del INE con los OPLES.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9600227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Ordinaria de la Comisión de Organización Electoral.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Conversatorio “Avances en Materia de Derechos Político-electorales de la Población LGBTTTIQA+”.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16/07/2025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 Nayarit</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participó como ponente en el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Conversatorio “Avances en Materia de Derechos Político-electorales de la Población LGBTTTIQA+”.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71479326"/>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17/07/2025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reunión de Trabajo de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25290296"/>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022332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26471239"/>
                  </a:ext>
                </a:extLst>
              </a:tr>
            </a:tbl>
          </a:graphicData>
        </a:graphic>
      </p:graphicFrame>
      <p:grpSp>
        <p:nvGrpSpPr>
          <p:cNvPr id="11" name="Grupo 10">
            <a:extLst>
              <a:ext uri="{FF2B5EF4-FFF2-40B4-BE49-F238E27FC236}">
                <a16:creationId xmlns:a16="http://schemas.microsoft.com/office/drawing/2014/main" id="{D690897E-C43D-488B-728A-C65FD42205B6}"/>
              </a:ext>
            </a:extLst>
          </p:cNvPr>
          <p:cNvGrpSpPr/>
          <p:nvPr/>
        </p:nvGrpSpPr>
        <p:grpSpPr>
          <a:xfrm>
            <a:off x="6396595" y="369568"/>
            <a:ext cx="5153658" cy="738669"/>
            <a:chOff x="11192838" y="864444"/>
            <a:chExt cx="8419687" cy="516012"/>
          </a:xfrm>
        </p:grpSpPr>
        <p:sp>
          <p:nvSpPr>
            <p:cNvPr id="12" name="Rectángulo 11">
              <a:extLst>
                <a:ext uri="{FF2B5EF4-FFF2-40B4-BE49-F238E27FC236}">
                  <a16:creationId xmlns:a16="http://schemas.microsoft.com/office/drawing/2014/main" id="{0166F7CA-0286-28BD-3702-E0A41E108B33}"/>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3" name="Rectángulo 12">
              <a:extLst>
                <a:ext uri="{FF2B5EF4-FFF2-40B4-BE49-F238E27FC236}">
                  <a16:creationId xmlns:a16="http://schemas.microsoft.com/office/drawing/2014/main" id="{C481F824-AB0D-6E6C-C6D2-6856D8C3DF1A}"/>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2243080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204516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y presidió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de Cabildo del Ayuntamiento de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25/07/2025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Villa Ferré</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Gobierno Municipal de Saltillo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Sesión Solemne de Cabildo en conmemoración del 448 Aniversario de la ciudad de Saltillo, Coahuila.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bl>
          </a:graphicData>
        </a:graphic>
      </p:graphicFrame>
      <p:grpSp>
        <p:nvGrpSpPr>
          <p:cNvPr id="5" name="Grupo 4">
            <a:extLst>
              <a:ext uri="{FF2B5EF4-FFF2-40B4-BE49-F238E27FC236}">
                <a16:creationId xmlns:a16="http://schemas.microsoft.com/office/drawing/2014/main" id="{A91BD4EB-C726-DF7E-C4B0-A39CAEAC33D1}"/>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D2749724-4730-FDC8-27E9-3A8EF828657E}"/>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B6AB1521-EB1A-5EF3-A9DD-3456EE5ED2FD}"/>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475616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3097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Presentación de la Plataforma de Conteos Censales de Participación Ciudadana.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kern="1200" dirty="0">
                          <a:solidFill>
                            <a:schemeClr val="dk1"/>
                          </a:solidFill>
                          <a:effectLst/>
                          <a:latin typeface="Segoe UI" panose="020B0502040204020203" pitchFamily="34" charset="0"/>
                          <a:ea typeface="+mn-ea"/>
                          <a:cs typeface="Segoe UI" panose="020B0502040204020203" pitchFamily="34" charset="0"/>
                        </a:rPr>
                        <a:t>El INE presentó la Plataforma de los Conteos Censales de Participación Ciudadana 2009-2024, así como la actualización de estos ejercicios.</a:t>
                      </a:r>
                      <a:endParaRPr lang="es-MX" sz="10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Toma de protesta de las personas titulares de magistraturas y juzgadoras del Poder Judicial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Congreso del Estado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Poder </a:t>
                      </a:r>
                      <a:r>
                        <a:rPr lang="es-MX" sz="1200" b="0" i="0" u="none" strike="noStrike" dirty="0">
                          <a:solidFill>
                            <a:srgbClr val="000000"/>
                          </a:solidFill>
                          <a:effectLst/>
                          <a:latin typeface="Segoe UI" panose="020B0502040204020203" pitchFamily="34" charset="0"/>
                          <a:cs typeface="Segoe UI" panose="020B0502040204020203" pitchFamily="34" charset="0"/>
                        </a:rPr>
                        <a:t>Judicial del Estado</a:t>
                      </a:r>
                      <a:endParaRPr lang="es-ES"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sesión solemne de la toma de protesta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las personas titulares de magistraturas y juzgadoras del Poder Judicial del Estado de Coahuila.</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7136806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abordo lo referente a las próximas Sesiones del Consejo General.</a:t>
                      </a:r>
                    </a:p>
                  </a:txBody>
                  <a:tcPr marL="1503" marR="1503" marT="1503" marB="0" anchor="ctr">
                    <a:solidFill>
                      <a:srgbClr val="E6E6E6"/>
                    </a:solidFill>
                  </a:tcPr>
                </a:tc>
                <a:extLst>
                  <a:ext uri="{0D108BD9-81ED-4DB2-BD59-A6C34878D82A}">
                    <a16:rowId xmlns:a16="http://schemas.microsoft.com/office/drawing/2014/main" val="328925536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AIEEF.</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AIEEF</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de la AIEEF.</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97231966"/>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Ordinaria de la Comisión de Organización Electoral.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4108009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abordo lo referente a las próximas Sesiones del Consejo General.</a:t>
                      </a:r>
                    </a:p>
                  </a:txBody>
                  <a:tcPr marL="1503" marR="1503" marT="1503" marB="0" anchor="ctr">
                    <a:solidFill>
                      <a:srgbClr val="E6E6E6"/>
                    </a:solidFill>
                  </a:tcPr>
                </a:tc>
                <a:extLst>
                  <a:ext uri="{0D108BD9-81ED-4DB2-BD59-A6C34878D82A}">
                    <a16:rowId xmlns:a16="http://schemas.microsoft.com/office/drawing/2014/main" val="155898722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Convenio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revisó el Convenio General de Coordinación y Colaboración para el Proceso Electoral Local 2025-2026.</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28476483"/>
                  </a:ext>
                </a:extLst>
              </a:tr>
            </a:tbl>
          </a:graphicData>
        </a:graphic>
      </p:graphicFrame>
      <p:grpSp>
        <p:nvGrpSpPr>
          <p:cNvPr id="5" name="Grupo 4">
            <a:extLst>
              <a:ext uri="{FF2B5EF4-FFF2-40B4-BE49-F238E27FC236}">
                <a16:creationId xmlns:a16="http://schemas.microsoft.com/office/drawing/2014/main" id="{A91BD4EB-C726-DF7E-C4B0-A39CAEAC33D1}"/>
              </a:ext>
            </a:extLst>
          </p:cNvPr>
          <p:cNvGrpSpPr/>
          <p:nvPr/>
        </p:nvGrpSpPr>
        <p:grpSpPr>
          <a:xfrm>
            <a:off x="6396595" y="369568"/>
            <a:ext cx="5153658" cy="738669"/>
            <a:chOff x="11192838" y="864444"/>
            <a:chExt cx="8419687" cy="516012"/>
          </a:xfrm>
        </p:grpSpPr>
        <p:sp>
          <p:nvSpPr>
            <p:cNvPr id="6" name="Rectángulo 5">
              <a:extLst>
                <a:ext uri="{FF2B5EF4-FFF2-40B4-BE49-F238E27FC236}">
                  <a16:creationId xmlns:a16="http://schemas.microsoft.com/office/drawing/2014/main" id="{D2749724-4730-FDC8-27E9-3A8EF828657E}"/>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B6AB1521-EB1A-5EF3-A9DD-3456EE5ED2FD}"/>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559745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97725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sobre el proyecto de calendario de coordinación con 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celebró una reunión de coordinación con la Junta Local del INE Coahuila para revisar el Proyecto de Calendario de Coordinación para la Elección Local Ordinaria 2026.</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4697888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Concurso de Oratoria Dr. Belisario Domínguez Palencia.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etapa estatal del Concurso Nacional de Oratoria 2025 “Dr. Belisario Domínguez Palencia. Libres por la palabra libre”.</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4309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6644975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Misión observación y acompañamiento de la Consulta de Presupuesto Participativo CDMX.</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17/08/2025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CDMX</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IECM</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Asistió para observar y acompañar la Consulta del Presupuesto Participativo de la CDMX.</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135667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Magistrada Rebeca Barrera Amador.</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TEPJF</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entrevisto a la Magistrada Electa de la Sala Regional Guadalajara para el programa de “La Urna”.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abordo lo referente a las próximas Sesiones del Consejo General.</a:t>
                      </a:r>
                    </a:p>
                  </a:txBody>
                  <a:tcPr marL="1503" marR="1503" marT="1503" marB="0" anchor="ctr">
                    <a:solidFill>
                      <a:srgbClr val="E6E6E6"/>
                    </a:solidFill>
                  </a:tcPr>
                </a:tc>
                <a:extLst>
                  <a:ext uri="{0D108BD9-81ED-4DB2-BD59-A6C34878D82A}">
                    <a16:rowId xmlns:a16="http://schemas.microsoft.com/office/drawing/2014/main" val="4106781036"/>
                  </a:ext>
                </a:extLst>
              </a:tr>
            </a:tbl>
          </a:graphicData>
        </a:graphic>
      </p:graphicFrame>
      <p:grpSp>
        <p:nvGrpSpPr>
          <p:cNvPr id="8" name="Grupo 7">
            <a:extLst>
              <a:ext uri="{FF2B5EF4-FFF2-40B4-BE49-F238E27FC236}">
                <a16:creationId xmlns:a16="http://schemas.microsoft.com/office/drawing/2014/main" id="{F75BD943-23B8-EA6F-7756-E55B9DD8BD1A}"/>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2A0B536A-D9C1-1352-29AC-CFC042B8ADED}"/>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6919E729-9CB0-11B2-8AB6-FFB6B4794877}"/>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861698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27401"/>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Presentación de los resultados de la Consulta Infantil y Juvenil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presentación de resultados de la Consulta Infantil y Juvenil 2024.</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682815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“Elección Judicial y Democracia Local: Diálogo desde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22/08/2025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del Estado de Guanajuato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IEEG</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participó en el panel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“Omisiones en la inclusión: mujeres y grupos vulnerables en la elección del Poder Judicial”.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08286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Prerrogativas y Partidos Políticos.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108724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comodato </a:t>
                      </a:r>
                      <a:r>
                        <a:rPr kumimoji="0" lang="es-ES"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IEECampeche</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TEPJECZ</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firmo el convenio de comodato con el IEEC, mediante el cual se hizo entrega de 3 urnas electrónicas.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022332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Magistral “El ejercicio efectivo de la mujer en los cargos de elección popular”.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TEPJECZ</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conferencia magistral impartida por Clara Concepción Castro Gómez, Consejera Presidenta Provisional del IEEC.</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4428813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abordo lo referente a las próximas Sesiones del Consejo General.</a:t>
                      </a:r>
                    </a:p>
                  </a:txBody>
                  <a:tcPr marL="1503" marR="1503" marT="1503" marB="0" anchor="ctr">
                    <a:solidFill>
                      <a:srgbClr val="E6E6E6"/>
                    </a:solidFill>
                  </a:tcPr>
                </a:tc>
                <a:extLst>
                  <a:ext uri="{0D108BD9-81ED-4DB2-BD59-A6C34878D82A}">
                    <a16:rowId xmlns:a16="http://schemas.microsoft.com/office/drawing/2014/main" val="28264712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Quejas y Denuncias.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8" name="Grupo 7">
            <a:extLst>
              <a:ext uri="{FF2B5EF4-FFF2-40B4-BE49-F238E27FC236}">
                <a16:creationId xmlns:a16="http://schemas.microsoft.com/office/drawing/2014/main" id="{DAC40806-95B1-D415-2B6C-951A93373661}"/>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E732A570-8925-F370-78B5-EEAA7D251805}"/>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C1039A62-BD3F-2FB2-68EB-621D8A18A5B1}"/>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143461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3225347984"/>
              </p:ext>
            </p:extLst>
          </p:nvPr>
        </p:nvGraphicFramePr>
        <p:xfrm>
          <a:off x="331974" y="1164148"/>
          <a:ext cx="11688789" cy="549340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con la Secretaría de Educación de Coahuila y la Junta Local del INE para la instalación de casillas en la elección del Poder Judicial Local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Palacio de Gobierno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Vocal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SEDU</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firmó el convenio de Colaboración con la Secretaría de Educación de Coahuila y la Junta Local del INE.</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Presidenta de la Junta de Gobierno del Congreso del Estado de Coahuila de Zaragoza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Presidenta de la Junta de Gobierno</a:t>
                      </a: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participó en una reunión de trabajo en la que se abordaron temas relacionados con el Proceso Electoral Judicial Extraordinario 2024-2025.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con la Asociación Mexicana de Consejeros Estatales Electorales, 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Oficinas Centrales del INE Ciudad de México</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AMCEE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firmó el convenio de Colaboración con la Asociación Mexicana de Consejeros Estatales Electorales, A.C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Quinto Encuentro Nacional Coalición Mexicana LGBTTTI+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Legislativo de San Lázaro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del INE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IMPEPAC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IMPEPAC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participó como moderador en el Encuentro Nacional Coalición Mexicana LGBTTTI+.</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54208103"/>
                  </a:ext>
                </a:extLst>
              </a:tr>
            </a:tbl>
          </a:graphicData>
        </a:graphic>
      </p:graphicFrame>
      <p:grpSp>
        <p:nvGrpSpPr>
          <p:cNvPr id="8" name="Grupo 7">
            <a:extLst>
              <a:ext uri="{FF2B5EF4-FFF2-40B4-BE49-F238E27FC236}">
                <a16:creationId xmlns:a16="http://schemas.microsoft.com/office/drawing/2014/main" id="{DFD6D1A2-DAF5-C076-0488-D5B7BE9F254F}"/>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8B0DCFAE-4FCF-A24C-7706-A7715D9DF01E}"/>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B04C501D-3DD5-F540-0333-77BC5AD08AC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261373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301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del Comité de Administración.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7240280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Comité Temporal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Editorial y de Difusión de la Cultura Democrática.</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6988608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Paridad de Género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de Paridad de Género e Inclusión.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51705322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Ordinaria de la Comisión de Vinculación del INE con los OPLES.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2426374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26/08/2025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Ordinaria de la Comisión Editorial y de Difusión de la Cultura Democrática.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55127890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Entrega de Convocatorias en Sistema Braille.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SIDS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Segoe UI" panose="020B0502040204020203" pitchFamily="34" charset="0"/>
                          <a:cs typeface="Segoe UI" panose="020B0502040204020203" pitchFamily="34" charset="0"/>
                        </a:rPr>
                        <a:t>El SIDS hizo la entrega de un paquete de cuadernillos elaborados en el sistema braille para garantizar la accesibilidad de personas con debilidad y discapacidad visual al proceso de convocatorias que dará paso a la integración de los comités distritales electorales para regular el proceso electoral local 2025-2026.</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36114809"/>
                  </a:ext>
                </a:extLst>
              </a:tr>
            </a:tbl>
          </a:graphicData>
        </a:graphic>
      </p:graphicFrame>
      <p:grpSp>
        <p:nvGrpSpPr>
          <p:cNvPr id="8" name="Grupo 7">
            <a:extLst>
              <a:ext uri="{FF2B5EF4-FFF2-40B4-BE49-F238E27FC236}">
                <a16:creationId xmlns:a16="http://schemas.microsoft.com/office/drawing/2014/main" id="{2E4C92F5-3841-E88E-546A-9A63590FF975}"/>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C725DA49-0651-C17D-48C3-05AC93619709}"/>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54B1FD6F-BF29-AB9B-5D51-FE9042D54AC2}"/>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0208312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69559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ES"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0950887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7614950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presidió la Sesión Extraordinaria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2812736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1er Congreso Nacional sobre Autoridades Electorales Acciones Afirmativas y Paridad.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Ciudad de México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participó en el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1er Congreso Nacional sobre Autoridades Electorales Acciones Afirmativas y Paridad.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9117455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AIEEF.</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29/08/2025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Centrales Nacionales de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AIEEF</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sostuvo reunión de trabajo con la consejera Presidenta del INE y la AIEEF. </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80430439"/>
                  </a:ext>
                </a:extLst>
              </a:tr>
            </a:tbl>
          </a:graphicData>
        </a:graphic>
      </p:graphicFrame>
      <p:grpSp>
        <p:nvGrpSpPr>
          <p:cNvPr id="8" name="Grupo 7">
            <a:extLst>
              <a:ext uri="{FF2B5EF4-FFF2-40B4-BE49-F238E27FC236}">
                <a16:creationId xmlns:a16="http://schemas.microsoft.com/office/drawing/2014/main" id="{151E6956-BE57-3015-129B-E4E934090D8D}"/>
              </a:ext>
            </a:extLst>
          </p:cNvPr>
          <p:cNvGrpSpPr/>
          <p:nvPr/>
        </p:nvGrpSpPr>
        <p:grpSpPr>
          <a:xfrm>
            <a:off x="6396595" y="369568"/>
            <a:ext cx="5153658" cy="738669"/>
            <a:chOff x="11192838" y="864444"/>
            <a:chExt cx="8419687" cy="516012"/>
          </a:xfrm>
        </p:grpSpPr>
        <p:sp>
          <p:nvSpPr>
            <p:cNvPr id="9" name="Rectángulo 8">
              <a:extLst>
                <a:ext uri="{FF2B5EF4-FFF2-40B4-BE49-F238E27FC236}">
                  <a16:creationId xmlns:a16="http://schemas.microsoft.com/office/drawing/2014/main" id="{752E0DDD-D47D-73CD-02B6-E5399E742A71}"/>
                </a:ext>
              </a:extLst>
            </p:cNvPr>
            <p:cNvSpPr/>
            <p:nvPr/>
          </p:nvSpPr>
          <p:spPr>
            <a:xfrm>
              <a:off x="11192838" y="864444"/>
              <a:ext cx="3714088" cy="516008"/>
            </a:xfrm>
            <a:prstGeom prst="rect">
              <a:avLst/>
            </a:prstGeom>
          </p:spPr>
          <p:txBody>
            <a:bodyPr wrap="non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ECF26D14-9F0C-5E87-F9F6-FD8875B0E50D}"/>
                </a:ext>
              </a:extLst>
            </p:cNvPr>
            <p:cNvSpPr/>
            <p:nvPr/>
          </p:nvSpPr>
          <p:spPr>
            <a:xfrm>
              <a:off x="15660721" y="864444"/>
              <a:ext cx="3951804" cy="516012"/>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725620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5474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107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181703772"/>
                  </a:ext>
                </a:extLst>
              </a:tr>
              <a:tr h="104862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la Secretaria Ejecutiva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Oficinas Centrales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Secretaria Ejecutiva del INE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Vocal Ejecutivo del INE en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con la Secretaria Ejecutiva del INE en la que se dio seguimiento al Proceso Electoral Judicial Extraordinario.</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95370827"/>
                  </a:ext>
                </a:extLst>
              </a:tr>
              <a:tr h="122347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Foro “Acciones Afirmativas LGBTTTIQA+ y los Retos de la </a:t>
                      </a:r>
                      <a:r>
                        <a:rPr lang="es-ES" sz="1200" kern="1200" dirty="0" err="1">
                          <a:solidFill>
                            <a:schemeClr val="dk1"/>
                          </a:solidFill>
                          <a:effectLst/>
                          <a:latin typeface="Segoe UI" panose="020B0502040204020203" pitchFamily="34" charset="0"/>
                          <a:ea typeface="+mn-ea"/>
                          <a:cs typeface="Segoe UI" panose="020B0502040204020203" pitchFamily="34" charset="0"/>
                        </a:rPr>
                        <a:t>Autoadscripción</a:t>
                      </a:r>
                      <a:r>
                        <a:rPr lang="es-ES" sz="1200" kern="1200" dirty="0">
                          <a:solidFill>
                            <a:schemeClr val="dk1"/>
                          </a:solidFill>
                          <a:effectLst/>
                          <a:latin typeface="Segoe UI" panose="020B0502040204020203" pitchFamily="34" charset="0"/>
                          <a:ea typeface="+mn-ea"/>
                          <a:cs typeface="Segoe UI" panose="020B0502040204020203" pitchFamily="34" charset="0"/>
                        </a:rPr>
                        <a:t> Calificada”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IEPAC Yucatán</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participó como ponente del foro en donde se abordaron temas sobre la </a:t>
                      </a:r>
                      <a:r>
                        <a:rPr lang="es-ES" sz="1200" b="0" i="0" dirty="0" err="1">
                          <a:solidFill>
                            <a:srgbClr val="14171A"/>
                          </a:solidFill>
                          <a:effectLst/>
                          <a:latin typeface="Segoe UI" panose="020B0502040204020203" pitchFamily="34" charset="0"/>
                          <a:ea typeface="Calibri" panose="020F0502020204030204" pitchFamily="34" charset="0"/>
                          <a:cs typeface="Segoe UI" panose="020B0502040204020203" pitchFamily="34" charset="0"/>
                        </a:rPr>
                        <a:t>Autoadscripción</a:t>
                      </a: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Calificada en el ejercicio de los Derechos Político-Electorales de integrantes de la Diversidad Sexual.</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446758868"/>
                  </a:ext>
                </a:extLst>
              </a:tr>
              <a:tr h="8667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bl>
          </a:graphicData>
        </a:graphic>
      </p:graphicFrame>
      <p:grpSp>
        <p:nvGrpSpPr>
          <p:cNvPr id="8" name="Grupo 7">
            <a:extLst>
              <a:ext uri="{FF2B5EF4-FFF2-40B4-BE49-F238E27FC236}">
                <a16:creationId xmlns:a16="http://schemas.microsoft.com/office/drawing/2014/main" id="{C6A78247-BBAE-831C-D383-CC09A8BECA65}"/>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575AA73A-3691-E065-CB0B-D6B91280FFB2}"/>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79A9C46D-F8ED-A9B5-9CDF-B8FE6031BF40}"/>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08010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478320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21976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Coordinación INE-IEC, con motivo del Proceso Electoral Judicial Extraordinario 2024-2025.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lang="es-MX" sz="1200" b="0" i="0" dirty="0">
                          <a:solidFill>
                            <a:srgbClr val="14171A"/>
                          </a:solidFill>
                          <a:effectLst/>
                          <a:latin typeface="Segoe UI" panose="020B0502040204020203" pitchFamily="34" charset="0"/>
                          <a:cs typeface="Segoe UI" panose="020B0502040204020203" pitchFamily="34" charset="0"/>
                        </a:rPr>
                        <a:t>Vocales Ejecutivos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respecto de la Coordinación con motivo del Proceso Electoral Judicial Extraordinario 2024-2025.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51520951"/>
                  </a:ext>
                </a:extLst>
              </a:tr>
              <a:tr h="15263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Taller de socialización de los Organismos Públicos Locales, respecto de las determinaciones que ha tomado el Consejo General del Instituto Nacional </a:t>
                      </a:r>
                      <a:r>
                        <a:rPr lang="es-MX" sz="1200" kern="1200" dirty="0">
                          <a:solidFill>
                            <a:schemeClr val="dk1"/>
                          </a:solidFill>
                          <a:effectLst/>
                          <a:latin typeface="Segoe UI" panose="020B0502040204020203" pitchFamily="34" charset="0"/>
                          <a:ea typeface="+mn-ea"/>
                          <a:cs typeface="Segoe UI" panose="020B0502040204020203" pitchFamily="34" charset="0"/>
                        </a:rPr>
                        <a:t>Electoral relativos a la elección del Poder Judicial.</a:t>
                      </a:r>
                      <a:r>
                        <a:rPr lang="es-ES"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asistió al taller </a:t>
                      </a:r>
                      <a:r>
                        <a:rPr lang="es-ES" sz="1200" kern="1200" dirty="0">
                          <a:solidFill>
                            <a:schemeClr val="dk1"/>
                          </a:solidFill>
                          <a:effectLst/>
                          <a:latin typeface="Segoe UI" panose="020B0502040204020203" pitchFamily="34" charset="0"/>
                          <a:ea typeface="+mn-ea"/>
                          <a:cs typeface="Segoe UI" panose="020B0502040204020203" pitchFamily="34" charset="0"/>
                        </a:rPr>
                        <a:t>de socialización de los Organismos Públicos Locales, respecto de las determinaciones que ha tomado el Consejo General del Instituto Nacional </a:t>
                      </a:r>
                      <a:r>
                        <a:rPr lang="es-MX" sz="1200" kern="1200" dirty="0">
                          <a:solidFill>
                            <a:schemeClr val="dk1"/>
                          </a:solidFill>
                          <a:effectLst/>
                          <a:latin typeface="Segoe UI" panose="020B0502040204020203" pitchFamily="34" charset="0"/>
                          <a:ea typeface="+mn-ea"/>
                          <a:cs typeface="Segoe UI" panose="020B0502040204020203" pitchFamily="34" charset="0"/>
                        </a:rPr>
                        <a:t>Electoral relativos a la elección del Poder Judicial.</a:t>
                      </a:r>
                      <a:r>
                        <a:rPr lang="es-ES"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extLst>
                  <a:ext uri="{0D108BD9-81ED-4DB2-BD59-A6C34878D82A}">
                    <a16:rowId xmlns:a16="http://schemas.microsoft.com/office/drawing/2014/main" val="3377474807"/>
                  </a:ext>
                </a:extLst>
              </a:tr>
              <a:tr h="103184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Alianza Joven.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del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impartió una platica informativa sobre el Proceso Electoral Judicial Local a integrantes de “Alianza Joven”.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8" name="Grupo 7">
            <a:extLst>
              <a:ext uri="{FF2B5EF4-FFF2-40B4-BE49-F238E27FC236}">
                <a16:creationId xmlns:a16="http://schemas.microsoft.com/office/drawing/2014/main" id="{6C02E4C2-02A0-F606-535F-A2F3EA1980CE}"/>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30974550-B4B9-0901-9575-BBD2EC576AD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10" name="Rectángulo 9">
              <a:extLst>
                <a:ext uri="{FF2B5EF4-FFF2-40B4-BE49-F238E27FC236}">
                  <a16:creationId xmlns:a16="http://schemas.microsoft.com/office/drawing/2014/main" id="{20E92DD7-C88B-C197-DFD6-4EE25AD56A6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58301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688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6140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respecto a los Lineamientos para el Reclutamiento, Selección y Contratación de Supervisores/as Electorales Locales (SEL) y Capacitadores/as Asistentes Electorales Locales (CAEL).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y el Consejero Electoral Juan Carlos Cisneros Ruiz, y personal de las Direcciones Ejecutivas de Organización Electoral e Innovación e Informática, participaron en la capacitación relativa al reclutamiento, selección y contratación de SEL y CAEL impartida por el INE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157612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Poder Judicial.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10/02/2025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Poder de Justicia</a:t>
                      </a:r>
                    </a:p>
                  </a:txBody>
                  <a:tcPr marL="1503" marR="1503" marT="1503" marB="0" anchor="ctr">
                    <a:solidFill>
                      <a:srgbClr val="E6E6E6"/>
                    </a:solidFill>
                  </a:tcPr>
                </a:tc>
                <a:tc>
                  <a:txBody>
                    <a:bodyPr/>
                    <a:lstStyle/>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TSJECZ</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El Consejo General y el Secretario Ejecutivo del IEC, sostuvieron una reunión de trabajo con el Secretario Técnico y el Oficial Mayor del Tribunal Superior de Justicia del Estado de Coahuila de Zaragoza, para abordar temas relacionados con el Proceso Judicial Electoral local 2024-2025.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560630"/>
                  </a:ext>
                </a:extLst>
              </a:tr>
              <a:tr h="8734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10/02/2025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Dirección Ejecutiva de Organización Electoral</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La Comisión Especial de Elecciones Judiciales del IEC lleva a cabo una Sesión Extraordinaria Urgente en modalidad 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04317709"/>
                  </a:ext>
                </a:extLst>
              </a:tr>
            </a:tbl>
          </a:graphicData>
        </a:graphic>
      </p:graphicFrame>
      <p:grpSp>
        <p:nvGrpSpPr>
          <p:cNvPr id="5" name="Grupo 4">
            <a:extLst>
              <a:ext uri="{FF2B5EF4-FFF2-40B4-BE49-F238E27FC236}">
                <a16:creationId xmlns:a16="http://schemas.microsoft.com/office/drawing/2014/main" id="{889BC693-07DC-D47F-67E8-7A91E91D2E31}"/>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1132D05B-70D6-5A69-0F97-13F71DCF87E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3BCB3853-3828-DBE7-49C6-B5F08E4E8420}"/>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515374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65, Fracc. XLVI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4003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6742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el Consejero Presidente de la Comisión de Vinculación con OPL, Mtro. José Martín Fernando Faz Mora.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10/02/2025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Comisión </a:t>
                      </a:r>
                      <a:r>
                        <a:rPr lang="es-MX" sz="1200" kern="1200" dirty="0">
                          <a:solidFill>
                            <a:schemeClr val="dk1"/>
                          </a:solidFill>
                          <a:effectLst/>
                          <a:latin typeface="Segoe UI" panose="020B0502040204020203" pitchFamily="34" charset="0"/>
                          <a:ea typeface="+mn-ea"/>
                          <a:cs typeface="Segoe UI" panose="020B0502040204020203" pitchFamily="34" charset="0"/>
                        </a:rPr>
                        <a:t>de Vinculación INE – OPLES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85753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para abordar detalles de Cabildo Infantil.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Integrantes de la Comisión de Educación del Ayuntamiento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Ayuntamiento de Saltillo</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La comisión de educación del IEC y del Municipio de Saltillo, y la Presidencia del IEC, celebraron reunión para abordar detalles del Cabildo Infantil Saltillo 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a:t>
                      </a:r>
                      <a:r>
                        <a:rPr lang="es-MX" sz="1200" b="0" i="0" u="none" strike="noStrike" dirty="0">
                          <a:solidFill>
                            <a:srgbClr val="000000"/>
                          </a:solidFill>
                          <a:effectLst/>
                          <a:latin typeface="Segoe UI" panose="020B0502040204020203" pitchFamily="34" charset="0"/>
                          <a:cs typeface="Segoe UI" panose="020B0502040204020203" pitchFamily="34" charset="0"/>
                        </a:rPr>
                        <a:t>1/02/2025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 la Elección Judicial 2024-2025 y la próxima Sesión Ordinaria del Consejo General.</a:t>
                      </a:r>
                    </a:p>
                  </a:txBody>
                  <a:tcPr marL="1503" marR="1503" marT="1503" marB="0" anchor="ctr">
                    <a:solidFill>
                      <a:srgbClr val="E6E6E6"/>
                    </a:solidFill>
                  </a:tcPr>
                </a:tc>
                <a:extLst>
                  <a:ext uri="{0D108BD9-81ED-4DB2-BD59-A6C34878D82A}">
                    <a16:rowId xmlns:a16="http://schemas.microsoft.com/office/drawing/2014/main" val="168661387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el Tribunal Electoral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Magistraturas de TECZ</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TECZ</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El Consejo General y la Secretaría Ejecutiva del IEC sostuvieron una reunión de trabajo con el Tribunal Electoral del Estado de Coahuila de Zaragoza, donde se abordaron temas de coordinación en el marco del Proceso Judicial Electoral Extraordinario Local 2024-2025.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53884193"/>
                  </a:ext>
                </a:extLst>
              </a:tr>
            </a:tbl>
          </a:graphicData>
        </a:graphic>
      </p:graphicFrame>
      <p:grpSp>
        <p:nvGrpSpPr>
          <p:cNvPr id="5" name="Grupo 4">
            <a:extLst>
              <a:ext uri="{FF2B5EF4-FFF2-40B4-BE49-F238E27FC236}">
                <a16:creationId xmlns:a16="http://schemas.microsoft.com/office/drawing/2014/main" id="{ADEDEC46-724D-1329-661A-33F10F422FED}"/>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5E626DCE-C38C-A07A-3A47-9028A479187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agosto de 2025</a:t>
              </a:r>
            </a:p>
            <a:p>
              <a:r>
                <a:rPr lang="es-MX" sz="1050" dirty="0">
                  <a:solidFill>
                    <a:schemeClr val="bg1">
                      <a:lumMod val="50000"/>
                    </a:schemeClr>
                  </a:solidFill>
                </a:rPr>
                <a:t>Periodo que se Informa: </a:t>
              </a:r>
            </a:p>
            <a:p>
              <a:r>
                <a:rPr lang="es-MX" sz="1050" b="1" dirty="0">
                  <a:solidFill>
                    <a:srgbClr val="6F0579"/>
                  </a:solidFill>
                </a:rPr>
                <a:t>01 al 31 de agosto de 2025</a:t>
              </a:r>
            </a:p>
          </p:txBody>
        </p:sp>
        <p:sp>
          <p:nvSpPr>
            <p:cNvPr id="7" name="Rectángulo 6">
              <a:extLst>
                <a:ext uri="{FF2B5EF4-FFF2-40B4-BE49-F238E27FC236}">
                  <a16:creationId xmlns:a16="http://schemas.microsoft.com/office/drawing/2014/main" id="{4DDC6AA8-847E-152F-75F6-7580CDC375F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763119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91458</TotalTime>
  <Words>14439</Words>
  <Application>Microsoft Office PowerPoint</Application>
  <PresentationFormat>Panorámica</PresentationFormat>
  <Paragraphs>3188</Paragraphs>
  <Slides>51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51</vt:i4>
      </vt:variant>
    </vt:vector>
  </HeadingPairs>
  <TitlesOfParts>
    <vt:vector size="57" baseType="lpstr">
      <vt:lpstr>Arial</vt:lpstr>
      <vt:lpstr>Calibri</vt:lpstr>
      <vt:lpstr>Calibri Light</vt:lpstr>
      <vt:lpstr>Gotham Bold</vt:lpstr>
      <vt:lpstr>Segoe UI</vt:lpstr>
      <vt:lpstr>Tema de Office</vt:lpstr>
      <vt:lpstr>Presentación de PowerPoint</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lpstr>Art. 65, Fracc. XLVI Otra información de utilidad.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904</cp:revision>
  <cp:lastPrinted>2023-07-24T15:59:54Z</cp:lastPrinted>
  <dcterms:created xsi:type="dcterms:W3CDTF">2018-06-08T15:50:00Z</dcterms:created>
  <dcterms:modified xsi:type="dcterms:W3CDTF">2025-09-05T18:03:43Z</dcterms:modified>
</cp:coreProperties>
</file>